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6" r:id="rId4"/>
    <p:sldMasterId id="2147483678" r:id="rId5"/>
  </p:sldMasterIdLst>
  <p:notesMasterIdLst>
    <p:notesMasterId r:id="rId18"/>
  </p:notesMasterIdLst>
  <p:handoutMasterIdLst>
    <p:handoutMasterId r:id="rId19"/>
  </p:handoutMasterIdLst>
  <p:sldIdLst>
    <p:sldId id="656" r:id="rId6"/>
    <p:sldId id="259" r:id="rId7"/>
    <p:sldId id="655" r:id="rId8"/>
    <p:sldId id="658" r:id="rId9"/>
    <p:sldId id="257" r:id="rId10"/>
    <p:sldId id="262" r:id="rId11"/>
    <p:sldId id="650" r:id="rId12"/>
    <p:sldId id="648" r:id="rId13"/>
    <p:sldId id="654" r:id="rId14"/>
    <p:sldId id="326" r:id="rId15"/>
    <p:sldId id="659" r:id="rId16"/>
    <p:sldId id="660" r:id="rId1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608EC59-4BB8-27E2-FC84-25737A34CBC8}" name="Laurine BREGER" initials="LB" userId="S::laurine.breger@iriig.fr::61cefc1b-975d-4687-ab2e-2f24291123b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5C15"/>
    <a:srgbClr val="FA2517"/>
    <a:srgbClr val="FF3600"/>
    <a:srgbClr val="292929"/>
    <a:srgbClr val="EEECED"/>
    <a:srgbClr val="FF2A03"/>
    <a:srgbClr val="1A436B"/>
    <a:srgbClr val="EB5C18"/>
    <a:srgbClr val="FD4D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A53269-E591-B651-6C27-67A9B19F9239}" v="31" dt="2024-03-18T14:08:15.6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8" d="100"/>
          <a:sy n="88" d="100"/>
        </p:scale>
        <p:origin x="16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3A8042A-66D6-81E9-B023-F472A0D21E1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C25100AA-8D8F-110B-1EF0-A501C31F57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44410FF-97CE-435B-832A-94550D4252DA}" type="datetimeFigureOut">
              <a:rPr lang="fr-FR" smtClean="0"/>
              <a:t>18/03/2024</a:t>
            </a:fld>
            <a:endParaRPr lang="fr-FR"/>
          </a:p>
        </p:txBody>
      </p:sp>
      <p:sp>
        <p:nvSpPr>
          <p:cNvPr id="4" name="Espace réservé du pied de page 3">
            <a:extLst>
              <a:ext uri="{FF2B5EF4-FFF2-40B4-BE49-F238E27FC236}">
                <a16:creationId xmlns:a16="http://schemas.microsoft.com/office/drawing/2014/main" id="{102B778B-0968-E026-7BF6-306022D13AC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fr-FR"/>
              <a:t>Version 7.0</a:t>
            </a:r>
          </a:p>
        </p:txBody>
      </p:sp>
      <p:sp>
        <p:nvSpPr>
          <p:cNvPr id="5" name="Espace réservé du numéro de diapositive 4">
            <a:extLst>
              <a:ext uri="{FF2B5EF4-FFF2-40B4-BE49-F238E27FC236}">
                <a16:creationId xmlns:a16="http://schemas.microsoft.com/office/drawing/2014/main" id="{40391F1F-E518-6E75-9E66-8D4ED0A94F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DCD5C7-9CDD-4597-B518-A995F4F1D3CF}" type="slidenum">
              <a:rPr lang="fr-FR" smtClean="0"/>
              <a:t>‹#›</a:t>
            </a:fld>
            <a:endParaRPr lang="fr-FR"/>
          </a:p>
        </p:txBody>
      </p:sp>
    </p:spTree>
    <p:extLst>
      <p:ext uri="{BB962C8B-B14F-4D97-AF65-F5344CB8AC3E}">
        <p14:creationId xmlns:p14="http://schemas.microsoft.com/office/powerpoint/2010/main" val="253319376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728536-10E1-4B42-B78C-DA469C7883F6}" type="datetimeFigureOut">
              <a:rPr lang="fr-FR" smtClean="0"/>
              <a:t>18/03/2024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fr-FR"/>
              <a:t>Version 7.0</a:t>
            </a: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A6ACC4-DA48-41A2-B2AA-F6D18A3E7663}" type="slidenum">
              <a:rPr lang="fr-FR" smtClean="0"/>
              <a:t>‹#›</a:t>
            </a:fld>
            <a:endParaRPr lang="fr-FR"/>
          </a:p>
        </p:txBody>
      </p:sp>
    </p:spTree>
    <p:extLst>
      <p:ext uri="{BB962C8B-B14F-4D97-AF65-F5344CB8AC3E}">
        <p14:creationId xmlns:p14="http://schemas.microsoft.com/office/powerpoint/2010/main" val="3016887850"/>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292a792757a_4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292a792757a_4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3611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Version 7.0</a:t>
            </a:r>
          </a:p>
        </p:txBody>
      </p:sp>
      <p:sp>
        <p:nvSpPr>
          <p:cNvPr id="5" name="Espace réservé du numéro de diapositive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A6ACC4-DA48-41A2-B2AA-F6D18A3E7663}"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91200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pied de page 3"/>
          <p:cNvSpPr>
            <a:spLocks noGrp="1"/>
          </p:cNvSpPr>
          <p:nvPr>
            <p:ph type="ftr" sz="quarter" idx="4"/>
          </p:nvPr>
        </p:nvSpPr>
        <p:spPr/>
        <p:txBody>
          <a:bodyPr/>
          <a:lstStyle/>
          <a:p>
            <a:r>
              <a:rPr lang="fr-FR"/>
              <a:t>Version 7.0</a:t>
            </a:r>
          </a:p>
        </p:txBody>
      </p:sp>
      <p:sp>
        <p:nvSpPr>
          <p:cNvPr id="5" name="Espace réservé du numéro de diapositive 4"/>
          <p:cNvSpPr>
            <a:spLocks noGrp="1"/>
          </p:cNvSpPr>
          <p:nvPr>
            <p:ph type="sldNum" sz="quarter" idx="5"/>
          </p:nvPr>
        </p:nvSpPr>
        <p:spPr/>
        <p:txBody>
          <a:bodyPr/>
          <a:lstStyle/>
          <a:p>
            <a:fld id="{91A6ACC4-DA48-41A2-B2AA-F6D18A3E7663}" type="slidenum">
              <a:rPr lang="fr-FR" smtClean="0"/>
              <a:t>9</a:t>
            </a:fld>
            <a:endParaRPr lang="fr-FR"/>
          </a:p>
        </p:txBody>
      </p:sp>
    </p:spTree>
    <p:extLst>
      <p:ext uri="{BB962C8B-B14F-4D97-AF65-F5344CB8AC3E}">
        <p14:creationId xmlns:p14="http://schemas.microsoft.com/office/powerpoint/2010/main" val="1659089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4B249-0B26-51A8-C8A2-BC01A61E465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C45A9A4-100C-27C8-1527-136F562F338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81D3AB4-BD3A-328E-AC60-63B17C29DD5F}"/>
              </a:ext>
            </a:extLst>
          </p:cNvPr>
          <p:cNvSpPr>
            <a:spLocks noGrp="1"/>
          </p:cNvSpPr>
          <p:nvPr>
            <p:ph type="body" idx="1"/>
          </p:nvPr>
        </p:nvSpPr>
        <p:spPr/>
        <p:txBody>
          <a:bodyPr/>
          <a:lstStyle/>
          <a:p>
            <a:endParaRPr lang="fr-FR"/>
          </a:p>
        </p:txBody>
      </p:sp>
      <p:sp>
        <p:nvSpPr>
          <p:cNvPr id="4" name="Espace réservé du pied de page 3">
            <a:extLst>
              <a:ext uri="{FF2B5EF4-FFF2-40B4-BE49-F238E27FC236}">
                <a16:creationId xmlns:a16="http://schemas.microsoft.com/office/drawing/2014/main" id="{B67651D3-635C-9893-10CE-D341767A7C0A}"/>
              </a:ext>
            </a:extLst>
          </p:cNvPr>
          <p:cNvSpPr>
            <a:spLocks noGrp="1"/>
          </p:cNvSpPr>
          <p:nvPr>
            <p:ph type="ftr" sz="quarter" idx="4"/>
          </p:nvPr>
        </p:nvSpPr>
        <p:spPr/>
        <p:txBody>
          <a:bodyPr/>
          <a:lstStyle/>
          <a:p>
            <a:r>
              <a:rPr lang="fr-FR"/>
              <a:t>Version 7.0</a:t>
            </a:r>
          </a:p>
        </p:txBody>
      </p:sp>
      <p:sp>
        <p:nvSpPr>
          <p:cNvPr id="5" name="Espace réservé du numéro de diapositive 4">
            <a:extLst>
              <a:ext uri="{FF2B5EF4-FFF2-40B4-BE49-F238E27FC236}">
                <a16:creationId xmlns:a16="http://schemas.microsoft.com/office/drawing/2014/main" id="{88ADCC29-A114-C095-1321-0F63A7DB27DA}"/>
              </a:ext>
            </a:extLst>
          </p:cNvPr>
          <p:cNvSpPr>
            <a:spLocks noGrp="1"/>
          </p:cNvSpPr>
          <p:nvPr>
            <p:ph type="sldNum" sz="quarter" idx="5"/>
          </p:nvPr>
        </p:nvSpPr>
        <p:spPr/>
        <p:txBody>
          <a:bodyPr/>
          <a:lstStyle/>
          <a:p>
            <a:fld id="{91A6ACC4-DA48-41A2-B2AA-F6D18A3E7663}" type="slidenum">
              <a:rPr lang="fr-FR" smtClean="0"/>
              <a:t>11</a:t>
            </a:fld>
            <a:endParaRPr lang="fr-FR"/>
          </a:p>
        </p:txBody>
      </p:sp>
    </p:spTree>
    <p:extLst>
      <p:ext uri="{BB962C8B-B14F-4D97-AF65-F5344CB8AC3E}">
        <p14:creationId xmlns:p14="http://schemas.microsoft.com/office/powerpoint/2010/main" val="3553563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1795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54A0D5-5A88-8731-3622-08CD6C8AF0EA}"/>
              </a:ext>
            </a:extLst>
          </p:cNvPr>
          <p:cNvSpPr>
            <a:spLocks noGrp="1"/>
          </p:cNvSpPr>
          <p:nvPr>
            <p:ph type="ctrTitle"/>
          </p:nvPr>
        </p:nvSpPr>
        <p:spPr>
          <a:xfrm>
            <a:off x="1524000" y="1121833"/>
            <a:ext cx="9144000" cy="2387600"/>
          </a:xfrm>
        </p:spPr>
        <p:txBody>
          <a:bodyPr anchor="b"/>
          <a:lstStyle>
            <a:lvl1pPr algn="ctr">
              <a:defRPr sz="8000"/>
            </a:lvl1pPr>
          </a:lstStyle>
          <a:p>
            <a:r>
              <a:rPr lang="fr-FR"/>
              <a:t>Modifiez le style du titre</a:t>
            </a:r>
          </a:p>
        </p:txBody>
      </p:sp>
      <p:sp>
        <p:nvSpPr>
          <p:cNvPr id="3" name="Sous-titre 2">
            <a:extLst>
              <a:ext uri="{FF2B5EF4-FFF2-40B4-BE49-F238E27FC236}">
                <a16:creationId xmlns:a16="http://schemas.microsoft.com/office/drawing/2014/main" id="{6841C7F0-60B7-BBCD-3A01-EE5F32635B28}"/>
              </a:ext>
            </a:extLst>
          </p:cNvPr>
          <p:cNvSpPr>
            <a:spLocks noGrp="1"/>
          </p:cNvSpPr>
          <p:nvPr>
            <p:ph type="subTitle" idx="1"/>
          </p:nvPr>
        </p:nvSpPr>
        <p:spPr>
          <a:xfrm>
            <a:off x="1524000" y="3602568"/>
            <a:ext cx="9144000"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F821B1A-BDF0-0311-9CA7-A872410E3A7C}"/>
              </a:ext>
            </a:extLst>
          </p:cNvPr>
          <p:cNvSpPr>
            <a:spLocks noGrp="1"/>
          </p:cNvSpPr>
          <p:nvPr>
            <p:ph type="dt" sz="half" idx="10"/>
          </p:nvPr>
        </p:nvSpPr>
        <p:spPr/>
        <p:txBody>
          <a:bodyPr/>
          <a:lstStyle/>
          <a:p>
            <a:r>
              <a:rPr lang="fr-FR"/>
              <a:t>Confidentiel</a:t>
            </a:r>
          </a:p>
        </p:txBody>
      </p:sp>
      <p:sp>
        <p:nvSpPr>
          <p:cNvPr id="5" name="Espace réservé du pied de page 4">
            <a:extLst>
              <a:ext uri="{FF2B5EF4-FFF2-40B4-BE49-F238E27FC236}">
                <a16:creationId xmlns:a16="http://schemas.microsoft.com/office/drawing/2014/main" id="{39EFBDDE-AE23-2D62-618F-D6E96266693A}"/>
              </a:ext>
            </a:extLst>
          </p:cNvPr>
          <p:cNvSpPr>
            <a:spLocks noGrp="1"/>
          </p:cNvSpPr>
          <p:nvPr>
            <p:ph type="ftr" sz="quarter" idx="11"/>
          </p:nvPr>
        </p:nvSpPr>
        <p:spPr/>
        <p:txBody>
          <a:bodyPr/>
          <a:lstStyle/>
          <a:p>
            <a:r>
              <a:rPr lang="fr-FR"/>
              <a:t>ACI GROUPE | Présentation</a:t>
            </a:r>
          </a:p>
        </p:txBody>
      </p:sp>
      <p:sp>
        <p:nvSpPr>
          <p:cNvPr id="6" name="Espace réservé du numéro de diapositive 5">
            <a:extLst>
              <a:ext uri="{FF2B5EF4-FFF2-40B4-BE49-F238E27FC236}">
                <a16:creationId xmlns:a16="http://schemas.microsoft.com/office/drawing/2014/main" id="{F2C96CB3-1B91-CF12-734A-D3BEC7C31C3D}"/>
              </a:ext>
            </a:extLst>
          </p:cNvPr>
          <p:cNvSpPr>
            <a:spLocks noGrp="1"/>
          </p:cNvSpPr>
          <p:nvPr>
            <p:ph type="sldNum" sz="quarter" idx="12"/>
          </p:nvPr>
        </p:nvSpPr>
        <p:spPr/>
        <p:txBody>
          <a:bodyPr/>
          <a:lstStyle/>
          <a:p>
            <a:fld id="{6980F0F2-4095-4D8C-B9BE-4FB178D64340}" type="slidenum">
              <a:rPr lang="fr-FR" smtClean="0"/>
              <a:t>‹#›</a:t>
            </a:fld>
            <a:endParaRPr lang="fr-FR"/>
          </a:p>
        </p:txBody>
      </p:sp>
    </p:spTree>
    <p:extLst>
      <p:ext uri="{BB962C8B-B14F-4D97-AF65-F5344CB8AC3E}">
        <p14:creationId xmlns:p14="http://schemas.microsoft.com/office/powerpoint/2010/main" val="2642167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F5D78C-0D87-2426-4D9E-1A216247FD5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B683BFA-7D2E-2768-F821-396FC60470B5}"/>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36DF66-DD4F-6B73-EDF4-0CC8076B8A91}"/>
              </a:ext>
            </a:extLst>
          </p:cNvPr>
          <p:cNvSpPr>
            <a:spLocks noGrp="1"/>
          </p:cNvSpPr>
          <p:nvPr>
            <p:ph type="dt" sz="half" idx="10"/>
          </p:nvPr>
        </p:nvSpPr>
        <p:spPr/>
        <p:txBody>
          <a:bodyPr/>
          <a:lstStyle/>
          <a:p>
            <a:r>
              <a:rPr lang="fr-FR"/>
              <a:t>Confidentiel</a:t>
            </a:r>
          </a:p>
        </p:txBody>
      </p:sp>
      <p:sp>
        <p:nvSpPr>
          <p:cNvPr id="5" name="Espace réservé du pied de page 4">
            <a:extLst>
              <a:ext uri="{FF2B5EF4-FFF2-40B4-BE49-F238E27FC236}">
                <a16:creationId xmlns:a16="http://schemas.microsoft.com/office/drawing/2014/main" id="{38992154-B63D-5169-ACED-C5ED0C019234}"/>
              </a:ext>
            </a:extLst>
          </p:cNvPr>
          <p:cNvSpPr>
            <a:spLocks noGrp="1"/>
          </p:cNvSpPr>
          <p:nvPr>
            <p:ph type="ftr" sz="quarter" idx="11"/>
          </p:nvPr>
        </p:nvSpPr>
        <p:spPr/>
        <p:txBody>
          <a:bodyPr/>
          <a:lstStyle/>
          <a:p>
            <a:r>
              <a:rPr lang="fr-FR"/>
              <a:t>ACI GROUPE | Présentation</a:t>
            </a:r>
          </a:p>
        </p:txBody>
      </p:sp>
      <p:sp>
        <p:nvSpPr>
          <p:cNvPr id="6" name="Espace réservé du numéro de diapositive 5">
            <a:extLst>
              <a:ext uri="{FF2B5EF4-FFF2-40B4-BE49-F238E27FC236}">
                <a16:creationId xmlns:a16="http://schemas.microsoft.com/office/drawing/2014/main" id="{5887BBE9-191B-C23A-0685-6D18D68E5A0A}"/>
              </a:ext>
            </a:extLst>
          </p:cNvPr>
          <p:cNvSpPr>
            <a:spLocks noGrp="1"/>
          </p:cNvSpPr>
          <p:nvPr>
            <p:ph type="sldNum" sz="quarter" idx="12"/>
          </p:nvPr>
        </p:nvSpPr>
        <p:spPr/>
        <p:txBody>
          <a:bodyPr/>
          <a:lstStyle/>
          <a:p>
            <a:fld id="{6980F0F2-4095-4D8C-B9BE-4FB178D64340}" type="slidenum">
              <a:rPr lang="fr-FR" smtClean="0"/>
              <a:t>‹#›</a:t>
            </a:fld>
            <a:endParaRPr lang="fr-FR"/>
          </a:p>
        </p:txBody>
      </p:sp>
    </p:spTree>
    <p:extLst>
      <p:ext uri="{BB962C8B-B14F-4D97-AF65-F5344CB8AC3E}">
        <p14:creationId xmlns:p14="http://schemas.microsoft.com/office/powerpoint/2010/main" val="3429918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A18D74-7044-F270-E862-4593E71C887B}"/>
              </a:ext>
            </a:extLst>
          </p:cNvPr>
          <p:cNvSpPr>
            <a:spLocks noGrp="1"/>
          </p:cNvSpPr>
          <p:nvPr>
            <p:ph type="title"/>
          </p:nvPr>
        </p:nvSpPr>
        <p:spPr>
          <a:xfrm>
            <a:off x="831851" y="1710267"/>
            <a:ext cx="10515600" cy="2853267"/>
          </a:xfrm>
        </p:spPr>
        <p:txBody>
          <a:bodyPr anchor="b"/>
          <a:lstStyle>
            <a:lvl1pPr>
              <a:defRPr sz="8000"/>
            </a:lvl1pPr>
          </a:lstStyle>
          <a:p>
            <a:r>
              <a:rPr lang="fr-FR"/>
              <a:t>Modifiez le style du titre</a:t>
            </a:r>
          </a:p>
        </p:txBody>
      </p:sp>
      <p:sp>
        <p:nvSpPr>
          <p:cNvPr id="3" name="Espace réservé du texte 2">
            <a:extLst>
              <a:ext uri="{FF2B5EF4-FFF2-40B4-BE49-F238E27FC236}">
                <a16:creationId xmlns:a16="http://schemas.microsoft.com/office/drawing/2014/main" id="{0BA22AB0-1F10-26EA-1DEB-DAF204040967}"/>
              </a:ext>
            </a:extLst>
          </p:cNvPr>
          <p:cNvSpPr>
            <a:spLocks noGrp="1"/>
          </p:cNvSpPr>
          <p:nvPr>
            <p:ph type="body" idx="1"/>
          </p:nvPr>
        </p:nvSpPr>
        <p:spPr>
          <a:xfrm>
            <a:off x="831851" y="4588934"/>
            <a:ext cx="10515600" cy="1500717"/>
          </a:xfrm>
        </p:spPr>
        <p:txBody>
          <a:bodyPr/>
          <a:lstStyle>
            <a:lvl1pPr marL="0" indent="0">
              <a:buNone/>
              <a:defRPr sz="3200">
                <a:solidFill>
                  <a:schemeClr val="tx1">
                    <a:tint val="75000"/>
                  </a:schemeClr>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9DD8002-BB31-EFC3-D636-E6AA049411D7}"/>
              </a:ext>
            </a:extLst>
          </p:cNvPr>
          <p:cNvSpPr>
            <a:spLocks noGrp="1"/>
          </p:cNvSpPr>
          <p:nvPr>
            <p:ph type="dt" sz="half" idx="10"/>
          </p:nvPr>
        </p:nvSpPr>
        <p:spPr/>
        <p:txBody>
          <a:bodyPr/>
          <a:lstStyle/>
          <a:p>
            <a:r>
              <a:rPr lang="fr-FR"/>
              <a:t>Confidentiel</a:t>
            </a:r>
          </a:p>
        </p:txBody>
      </p:sp>
      <p:sp>
        <p:nvSpPr>
          <p:cNvPr id="5" name="Espace réservé du pied de page 4">
            <a:extLst>
              <a:ext uri="{FF2B5EF4-FFF2-40B4-BE49-F238E27FC236}">
                <a16:creationId xmlns:a16="http://schemas.microsoft.com/office/drawing/2014/main" id="{2A0B3AF1-604D-27BB-D159-BA93751E89DE}"/>
              </a:ext>
            </a:extLst>
          </p:cNvPr>
          <p:cNvSpPr>
            <a:spLocks noGrp="1"/>
          </p:cNvSpPr>
          <p:nvPr>
            <p:ph type="ftr" sz="quarter" idx="11"/>
          </p:nvPr>
        </p:nvSpPr>
        <p:spPr/>
        <p:txBody>
          <a:bodyPr/>
          <a:lstStyle/>
          <a:p>
            <a:r>
              <a:rPr lang="fr-FR"/>
              <a:t>ACI GROUPE | Présentation</a:t>
            </a:r>
          </a:p>
        </p:txBody>
      </p:sp>
      <p:sp>
        <p:nvSpPr>
          <p:cNvPr id="6" name="Espace réservé du numéro de diapositive 5">
            <a:extLst>
              <a:ext uri="{FF2B5EF4-FFF2-40B4-BE49-F238E27FC236}">
                <a16:creationId xmlns:a16="http://schemas.microsoft.com/office/drawing/2014/main" id="{8F1F1D34-F72E-FCEA-9963-71E952396005}"/>
              </a:ext>
            </a:extLst>
          </p:cNvPr>
          <p:cNvSpPr>
            <a:spLocks noGrp="1"/>
          </p:cNvSpPr>
          <p:nvPr>
            <p:ph type="sldNum" sz="quarter" idx="12"/>
          </p:nvPr>
        </p:nvSpPr>
        <p:spPr/>
        <p:txBody>
          <a:bodyPr/>
          <a:lstStyle/>
          <a:p>
            <a:fld id="{6980F0F2-4095-4D8C-B9BE-4FB178D64340}" type="slidenum">
              <a:rPr lang="fr-FR" smtClean="0"/>
              <a:t>‹#›</a:t>
            </a:fld>
            <a:endParaRPr lang="fr-FR"/>
          </a:p>
        </p:txBody>
      </p:sp>
    </p:spTree>
    <p:extLst>
      <p:ext uri="{BB962C8B-B14F-4D97-AF65-F5344CB8AC3E}">
        <p14:creationId xmlns:p14="http://schemas.microsoft.com/office/powerpoint/2010/main" val="3598280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2AA79C-C780-2A26-2E4E-D0068506E48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D6BA301-0516-9CE4-00C7-539F963EC3AE}"/>
              </a:ext>
            </a:extLst>
          </p:cNvPr>
          <p:cNvSpPr>
            <a:spLocks noGrp="1"/>
          </p:cNvSpPr>
          <p:nvPr>
            <p:ph sz="half" idx="1"/>
          </p:nvPr>
        </p:nvSpPr>
        <p:spPr>
          <a:xfrm>
            <a:off x="838200" y="1826684"/>
            <a:ext cx="5156200" cy="434974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A2FC3D98-93F0-B44C-2BF4-96EA7AC342FF}"/>
              </a:ext>
            </a:extLst>
          </p:cNvPr>
          <p:cNvSpPr>
            <a:spLocks noGrp="1"/>
          </p:cNvSpPr>
          <p:nvPr>
            <p:ph sz="half" idx="2"/>
          </p:nvPr>
        </p:nvSpPr>
        <p:spPr>
          <a:xfrm>
            <a:off x="6197600" y="1826684"/>
            <a:ext cx="5156200" cy="434974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6042E75-869B-F94A-665E-F7419DBA1E3B}"/>
              </a:ext>
            </a:extLst>
          </p:cNvPr>
          <p:cNvSpPr>
            <a:spLocks noGrp="1"/>
          </p:cNvSpPr>
          <p:nvPr>
            <p:ph type="dt" sz="half" idx="10"/>
          </p:nvPr>
        </p:nvSpPr>
        <p:spPr/>
        <p:txBody>
          <a:bodyPr/>
          <a:lstStyle/>
          <a:p>
            <a:r>
              <a:rPr lang="fr-FR"/>
              <a:t>Confidentiel</a:t>
            </a:r>
          </a:p>
        </p:txBody>
      </p:sp>
      <p:sp>
        <p:nvSpPr>
          <p:cNvPr id="6" name="Espace réservé du pied de page 5">
            <a:extLst>
              <a:ext uri="{FF2B5EF4-FFF2-40B4-BE49-F238E27FC236}">
                <a16:creationId xmlns:a16="http://schemas.microsoft.com/office/drawing/2014/main" id="{EA0BC045-61D4-282A-EF58-68DB383DE877}"/>
              </a:ext>
            </a:extLst>
          </p:cNvPr>
          <p:cNvSpPr>
            <a:spLocks noGrp="1"/>
          </p:cNvSpPr>
          <p:nvPr>
            <p:ph type="ftr" sz="quarter" idx="11"/>
          </p:nvPr>
        </p:nvSpPr>
        <p:spPr/>
        <p:txBody>
          <a:bodyPr/>
          <a:lstStyle/>
          <a:p>
            <a:r>
              <a:rPr lang="fr-FR"/>
              <a:t>ACI GROUPE | Présentation</a:t>
            </a:r>
          </a:p>
        </p:txBody>
      </p:sp>
      <p:sp>
        <p:nvSpPr>
          <p:cNvPr id="7" name="Espace réservé du numéro de diapositive 6">
            <a:extLst>
              <a:ext uri="{FF2B5EF4-FFF2-40B4-BE49-F238E27FC236}">
                <a16:creationId xmlns:a16="http://schemas.microsoft.com/office/drawing/2014/main" id="{78ED4DDC-1866-7254-5517-57F5C2F43FD5}"/>
              </a:ext>
            </a:extLst>
          </p:cNvPr>
          <p:cNvSpPr>
            <a:spLocks noGrp="1"/>
          </p:cNvSpPr>
          <p:nvPr>
            <p:ph type="sldNum" sz="quarter" idx="12"/>
          </p:nvPr>
        </p:nvSpPr>
        <p:spPr/>
        <p:txBody>
          <a:bodyPr/>
          <a:lstStyle/>
          <a:p>
            <a:fld id="{6980F0F2-4095-4D8C-B9BE-4FB178D64340}" type="slidenum">
              <a:rPr lang="fr-FR" smtClean="0"/>
              <a:t>‹#›</a:t>
            </a:fld>
            <a:endParaRPr lang="fr-FR"/>
          </a:p>
        </p:txBody>
      </p:sp>
    </p:spTree>
    <p:extLst>
      <p:ext uri="{BB962C8B-B14F-4D97-AF65-F5344CB8AC3E}">
        <p14:creationId xmlns:p14="http://schemas.microsoft.com/office/powerpoint/2010/main" val="805349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2D5E07-8989-EED2-CAF7-B87AE8F1AC5F}"/>
              </a:ext>
            </a:extLst>
          </p:cNvPr>
          <p:cNvSpPr>
            <a:spLocks noGrp="1"/>
          </p:cNvSpPr>
          <p:nvPr>
            <p:ph type="title"/>
          </p:nvPr>
        </p:nvSpPr>
        <p:spPr>
          <a:xfrm>
            <a:off x="840317" y="366185"/>
            <a:ext cx="10515600" cy="132503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C4F7B11-D827-C941-7157-FF01673D5ED5}"/>
              </a:ext>
            </a:extLst>
          </p:cNvPr>
          <p:cNvSpPr>
            <a:spLocks noGrp="1"/>
          </p:cNvSpPr>
          <p:nvPr>
            <p:ph type="body" idx="1"/>
          </p:nvPr>
        </p:nvSpPr>
        <p:spPr>
          <a:xfrm>
            <a:off x="840318" y="1680634"/>
            <a:ext cx="5158316" cy="825500"/>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B52E937-DD3B-933B-D56F-D8520F1AD5DA}"/>
              </a:ext>
            </a:extLst>
          </p:cNvPr>
          <p:cNvSpPr>
            <a:spLocks noGrp="1"/>
          </p:cNvSpPr>
          <p:nvPr>
            <p:ph sz="half" idx="2"/>
          </p:nvPr>
        </p:nvSpPr>
        <p:spPr>
          <a:xfrm>
            <a:off x="840318" y="2506133"/>
            <a:ext cx="5158316" cy="36830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87C2362-EA1E-CAC1-88B5-FA209E8EC192}"/>
              </a:ext>
            </a:extLst>
          </p:cNvPr>
          <p:cNvSpPr>
            <a:spLocks noGrp="1"/>
          </p:cNvSpPr>
          <p:nvPr>
            <p:ph type="body" sz="quarter" idx="3"/>
          </p:nvPr>
        </p:nvSpPr>
        <p:spPr>
          <a:xfrm>
            <a:off x="6172200" y="1680634"/>
            <a:ext cx="5183717" cy="825500"/>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A30D38A-9B5E-29B2-F0BD-7D621C74956D}"/>
              </a:ext>
            </a:extLst>
          </p:cNvPr>
          <p:cNvSpPr>
            <a:spLocks noGrp="1"/>
          </p:cNvSpPr>
          <p:nvPr>
            <p:ph sz="quarter" idx="4"/>
          </p:nvPr>
        </p:nvSpPr>
        <p:spPr>
          <a:xfrm>
            <a:off x="6172200" y="2506133"/>
            <a:ext cx="5183717" cy="36830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36FE566-B101-16F7-6089-35FF52A17CB8}"/>
              </a:ext>
            </a:extLst>
          </p:cNvPr>
          <p:cNvSpPr>
            <a:spLocks noGrp="1"/>
          </p:cNvSpPr>
          <p:nvPr>
            <p:ph type="dt" sz="half" idx="10"/>
          </p:nvPr>
        </p:nvSpPr>
        <p:spPr/>
        <p:txBody>
          <a:bodyPr/>
          <a:lstStyle/>
          <a:p>
            <a:r>
              <a:rPr lang="fr-FR"/>
              <a:t>Confidentiel</a:t>
            </a:r>
          </a:p>
        </p:txBody>
      </p:sp>
      <p:sp>
        <p:nvSpPr>
          <p:cNvPr id="8" name="Espace réservé du pied de page 7">
            <a:extLst>
              <a:ext uri="{FF2B5EF4-FFF2-40B4-BE49-F238E27FC236}">
                <a16:creationId xmlns:a16="http://schemas.microsoft.com/office/drawing/2014/main" id="{5EFC0FF7-E377-981C-910F-585A8E646A6D}"/>
              </a:ext>
            </a:extLst>
          </p:cNvPr>
          <p:cNvSpPr>
            <a:spLocks noGrp="1"/>
          </p:cNvSpPr>
          <p:nvPr>
            <p:ph type="ftr" sz="quarter" idx="11"/>
          </p:nvPr>
        </p:nvSpPr>
        <p:spPr/>
        <p:txBody>
          <a:bodyPr/>
          <a:lstStyle/>
          <a:p>
            <a:r>
              <a:rPr lang="fr-FR"/>
              <a:t>ACI GROUPE | Présentation</a:t>
            </a:r>
          </a:p>
        </p:txBody>
      </p:sp>
      <p:sp>
        <p:nvSpPr>
          <p:cNvPr id="9" name="Espace réservé du numéro de diapositive 8">
            <a:extLst>
              <a:ext uri="{FF2B5EF4-FFF2-40B4-BE49-F238E27FC236}">
                <a16:creationId xmlns:a16="http://schemas.microsoft.com/office/drawing/2014/main" id="{6F62C848-AEDC-7E15-1E5D-F64DD4B03144}"/>
              </a:ext>
            </a:extLst>
          </p:cNvPr>
          <p:cNvSpPr>
            <a:spLocks noGrp="1"/>
          </p:cNvSpPr>
          <p:nvPr>
            <p:ph type="sldNum" sz="quarter" idx="12"/>
          </p:nvPr>
        </p:nvSpPr>
        <p:spPr/>
        <p:txBody>
          <a:bodyPr/>
          <a:lstStyle/>
          <a:p>
            <a:fld id="{6980F0F2-4095-4D8C-B9BE-4FB178D64340}" type="slidenum">
              <a:rPr lang="fr-FR" smtClean="0"/>
              <a:t>‹#›</a:t>
            </a:fld>
            <a:endParaRPr lang="fr-FR"/>
          </a:p>
        </p:txBody>
      </p:sp>
    </p:spTree>
    <p:extLst>
      <p:ext uri="{BB962C8B-B14F-4D97-AF65-F5344CB8AC3E}">
        <p14:creationId xmlns:p14="http://schemas.microsoft.com/office/powerpoint/2010/main" val="3790865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A16C17-07C0-622A-AFDA-6F718BD6352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DE578FE-1FC5-68BE-6768-06AD6325D289}"/>
              </a:ext>
            </a:extLst>
          </p:cNvPr>
          <p:cNvSpPr>
            <a:spLocks noGrp="1"/>
          </p:cNvSpPr>
          <p:nvPr>
            <p:ph type="dt" sz="half" idx="10"/>
          </p:nvPr>
        </p:nvSpPr>
        <p:spPr/>
        <p:txBody>
          <a:bodyPr/>
          <a:lstStyle/>
          <a:p>
            <a:r>
              <a:rPr lang="fr-FR"/>
              <a:t>Confidentiel</a:t>
            </a:r>
          </a:p>
        </p:txBody>
      </p:sp>
      <p:sp>
        <p:nvSpPr>
          <p:cNvPr id="4" name="Espace réservé du pied de page 3">
            <a:extLst>
              <a:ext uri="{FF2B5EF4-FFF2-40B4-BE49-F238E27FC236}">
                <a16:creationId xmlns:a16="http://schemas.microsoft.com/office/drawing/2014/main" id="{233F9E3E-33C8-BFAA-4D9E-AA023C937ADA}"/>
              </a:ext>
            </a:extLst>
          </p:cNvPr>
          <p:cNvSpPr>
            <a:spLocks noGrp="1"/>
          </p:cNvSpPr>
          <p:nvPr>
            <p:ph type="ftr" sz="quarter" idx="11"/>
          </p:nvPr>
        </p:nvSpPr>
        <p:spPr/>
        <p:txBody>
          <a:bodyPr/>
          <a:lstStyle/>
          <a:p>
            <a:r>
              <a:rPr lang="fr-FR"/>
              <a:t>ACI GROUPE | Présentation</a:t>
            </a:r>
          </a:p>
        </p:txBody>
      </p:sp>
      <p:sp>
        <p:nvSpPr>
          <p:cNvPr id="5" name="Espace réservé du numéro de diapositive 4">
            <a:extLst>
              <a:ext uri="{FF2B5EF4-FFF2-40B4-BE49-F238E27FC236}">
                <a16:creationId xmlns:a16="http://schemas.microsoft.com/office/drawing/2014/main" id="{0835F2A4-3D1D-F1E1-EA69-2F45613993CE}"/>
              </a:ext>
            </a:extLst>
          </p:cNvPr>
          <p:cNvSpPr>
            <a:spLocks noGrp="1"/>
          </p:cNvSpPr>
          <p:nvPr>
            <p:ph type="sldNum" sz="quarter" idx="12"/>
          </p:nvPr>
        </p:nvSpPr>
        <p:spPr/>
        <p:txBody>
          <a:bodyPr/>
          <a:lstStyle/>
          <a:p>
            <a:fld id="{6980F0F2-4095-4D8C-B9BE-4FB178D64340}" type="slidenum">
              <a:rPr lang="fr-FR" smtClean="0"/>
              <a:t>‹#›</a:t>
            </a:fld>
            <a:endParaRPr lang="fr-FR"/>
          </a:p>
        </p:txBody>
      </p:sp>
    </p:spTree>
    <p:extLst>
      <p:ext uri="{BB962C8B-B14F-4D97-AF65-F5344CB8AC3E}">
        <p14:creationId xmlns:p14="http://schemas.microsoft.com/office/powerpoint/2010/main" val="82660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A3E5398-FBED-80D8-2BB8-200501A82C7E}"/>
              </a:ext>
            </a:extLst>
          </p:cNvPr>
          <p:cNvSpPr>
            <a:spLocks noGrp="1"/>
          </p:cNvSpPr>
          <p:nvPr>
            <p:ph type="dt" sz="half" idx="10"/>
          </p:nvPr>
        </p:nvSpPr>
        <p:spPr/>
        <p:txBody>
          <a:bodyPr/>
          <a:lstStyle/>
          <a:p>
            <a:r>
              <a:rPr lang="fr-FR"/>
              <a:t>Confidentiel</a:t>
            </a:r>
          </a:p>
        </p:txBody>
      </p:sp>
      <p:sp>
        <p:nvSpPr>
          <p:cNvPr id="3" name="Espace réservé du pied de page 2">
            <a:extLst>
              <a:ext uri="{FF2B5EF4-FFF2-40B4-BE49-F238E27FC236}">
                <a16:creationId xmlns:a16="http://schemas.microsoft.com/office/drawing/2014/main" id="{97C186F2-225F-A550-0B21-5101B4380F0C}"/>
              </a:ext>
            </a:extLst>
          </p:cNvPr>
          <p:cNvSpPr>
            <a:spLocks noGrp="1"/>
          </p:cNvSpPr>
          <p:nvPr>
            <p:ph type="ftr" sz="quarter" idx="11"/>
          </p:nvPr>
        </p:nvSpPr>
        <p:spPr/>
        <p:txBody>
          <a:bodyPr/>
          <a:lstStyle/>
          <a:p>
            <a:r>
              <a:rPr lang="fr-FR"/>
              <a:t>ACI GROUPE | Présentation</a:t>
            </a:r>
          </a:p>
        </p:txBody>
      </p:sp>
      <p:sp>
        <p:nvSpPr>
          <p:cNvPr id="4" name="Espace réservé du numéro de diapositive 3">
            <a:extLst>
              <a:ext uri="{FF2B5EF4-FFF2-40B4-BE49-F238E27FC236}">
                <a16:creationId xmlns:a16="http://schemas.microsoft.com/office/drawing/2014/main" id="{261B9E6A-DCFC-1EA1-CC5B-CB472F57AA89}"/>
              </a:ext>
            </a:extLst>
          </p:cNvPr>
          <p:cNvSpPr>
            <a:spLocks noGrp="1"/>
          </p:cNvSpPr>
          <p:nvPr>
            <p:ph type="sldNum" sz="quarter" idx="12"/>
          </p:nvPr>
        </p:nvSpPr>
        <p:spPr/>
        <p:txBody>
          <a:bodyPr/>
          <a:lstStyle/>
          <a:p>
            <a:fld id="{6980F0F2-4095-4D8C-B9BE-4FB178D64340}" type="slidenum">
              <a:rPr lang="fr-FR" smtClean="0"/>
              <a:t>‹#›</a:t>
            </a:fld>
            <a:endParaRPr lang="fr-FR"/>
          </a:p>
        </p:txBody>
      </p:sp>
    </p:spTree>
    <p:extLst>
      <p:ext uri="{BB962C8B-B14F-4D97-AF65-F5344CB8AC3E}">
        <p14:creationId xmlns:p14="http://schemas.microsoft.com/office/powerpoint/2010/main" val="219472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F07355-0865-30C7-EF93-9550AC169D57}"/>
              </a:ext>
            </a:extLst>
          </p:cNvPr>
          <p:cNvSpPr>
            <a:spLocks noGrp="1"/>
          </p:cNvSpPr>
          <p:nvPr>
            <p:ph type="title"/>
          </p:nvPr>
        </p:nvSpPr>
        <p:spPr>
          <a:xfrm>
            <a:off x="840318" y="457200"/>
            <a:ext cx="3932767" cy="1600200"/>
          </a:xfrm>
        </p:spPr>
        <p:txBody>
          <a:bodyPr anchor="b"/>
          <a:lstStyle>
            <a:lvl1pPr>
              <a:defRPr sz="4267"/>
            </a:lvl1pPr>
          </a:lstStyle>
          <a:p>
            <a:r>
              <a:rPr lang="fr-FR"/>
              <a:t>Modifiez le style du titre</a:t>
            </a:r>
          </a:p>
        </p:txBody>
      </p:sp>
      <p:sp>
        <p:nvSpPr>
          <p:cNvPr id="3" name="Espace réservé du contenu 2">
            <a:extLst>
              <a:ext uri="{FF2B5EF4-FFF2-40B4-BE49-F238E27FC236}">
                <a16:creationId xmlns:a16="http://schemas.microsoft.com/office/drawing/2014/main" id="{E98D9B71-4000-9FD3-77E1-47CAF68133C5}"/>
              </a:ext>
            </a:extLst>
          </p:cNvPr>
          <p:cNvSpPr>
            <a:spLocks noGrp="1"/>
          </p:cNvSpPr>
          <p:nvPr>
            <p:ph idx="1"/>
          </p:nvPr>
        </p:nvSpPr>
        <p:spPr>
          <a:xfrm>
            <a:off x="5183717" y="988485"/>
            <a:ext cx="6172200" cy="4872567"/>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DBCA05E-FDDD-8A3B-72FE-C86C1690D5CB}"/>
              </a:ext>
            </a:extLst>
          </p:cNvPr>
          <p:cNvSpPr>
            <a:spLocks noGrp="1"/>
          </p:cNvSpPr>
          <p:nvPr>
            <p:ph type="body" sz="half" idx="2"/>
          </p:nvPr>
        </p:nvSpPr>
        <p:spPr>
          <a:xfrm>
            <a:off x="840318" y="2057400"/>
            <a:ext cx="3932767" cy="381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0F396D4-F564-63C8-7756-D40CF9881DFF}"/>
              </a:ext>
            </a:extLst>
          </p:cNvPr>
          <p:cNvSpPr>
            <a:spLocks noGrp="1"/>
          </p:cNvSpPr>
          <p:nvPr>
            <p:ph type="dt" sz="half" idx="10"/>
          </p:nvPr>
        </p:nvSpPr>
        <p:spPr/>
        <p:txBody>
          <a:bodyPr/>
          <a:lstStyle/>
          <a:p>
            <a:r>
              <a:rPr lang="fr-FR"/>
              <a:t>Confidentiel</a:t>
            </a:r>
          </a:p>
        </p:txBody>
      </p:sp>
      <p:sp>
        <p:nvSpPr>
          <p:cNvPr id="6" name="Espace réservé du pied de page 5">
            <a:extLst>
              <a:ext uri="{FF2B5EF4-FFF2-40B4-BE49-F238E27FC236}">
                <a16:creationId xmlns:a16="http://schemas.microsoft.com/office/drawing/2014/main" id="{0A5C289A-1711-3DFF-C988-FF6016D98777}"/>
              </a:ext>
            </a:extLst>
          </p:cNvPr>
          <p:cNvSpPr>
            <a:spLocks noGrp="1"/>
          </p:cNvSpPr>
          <p:nvPr>
            <p:ph type="ftr" sz="quarter" idx="11"/>
          </p:nvPr>
        </p:nvSpPr>
        <p:spPr/>
        <p:txBody>
          <a:bodyPr/>
          <a:lstStyle/>
          <a:p>
            <a:r>
              <a:rPr lang="fr-FR"/>
              <a:t>ACI GROUPE | Présentation</a:t>
            </a:r>
          </a:p>
        </p:txBody>
      </p:sp>
      <p:sp>
        <p:nvSpPr>
          <p:cNvPr id="7" name="Espace réservé du numéro de diapositive 6">
            <a:extLst>
              <a:ext uri="{FF2B5EF4-FFF2-40B4-BE49-F238E27FC236}">
                <a16:creationId xmlns:a16="http://schemas.microsoft.com/office/drawing/2014/main" id="{89D10513-BC15-C321-36E0-D3FA07110A2D}"/>
              </a:ext>
            </a:extLst>
          </p:cNvPr>
          <p:cNvSpPr>
            <a:spLocks noGrp="1"/>
          </p:cNvSpPr>
          <p:nvPr>
            <p:ph type="sldNum" sz="quarter" idx="12"/>
          </p:nvPr>
        </p:nvSpPr>
        <p:spPr/>
        <p:txBody>
          <a:bodyPr/>
          <a:lstStyle/>
          <a:p>
            <a:fld id="{6980F0F2-4095-4D8C-B9BE-4FB178D64340}" type="slidenum">
              <a:rPr lang="fr-FR" smtClean="0"/>
              <a:t>‹#›</a:t>
            </a:fld>
            <a:endParaRPr lang="fr-FR"/>
          </a:p>
        </p:txBody>
      </p:sp>
    </p:spTree>
    <p:extLst>
      <p:ext uri="{BB962C8B-B14F-4D97-AF65-F5344CB8AC3E}">
        <p14:creationId xmlns:p14="http://schemas.microsoft.com/office/powerpoint/2010/main" val="4224558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1030AE-5004-8F36-3BB3-E759ABE6E990}"/>
              </a:ext>
            </a:extLst>
          </p:cNvPr>
          <p:cNvSpPr>
            <a:spLocks noGrp="1"/>
          </p:cNvSpPr>
          <p:nvPr>
            <p:ph type="title"/>
          </p:nvPr>
        </p:nvSpPr>
        <p:spPr>
          <a:xfrm>
            <a:off x="840318" y="457200"/>
            <a:ext cx="3932767" cy="1600200"/>
          </a:xfrm>
        </p:spPr>
        <p:txBody>
          <a:bodyPr anchor="b"/>
          <a:lstStyle>
            <a:lvl1pPr>
              <a:defRPr sz="4267"/>
            </a:lvl1pPr>
          </a:lstStyle>
          <a:p>
            <a:r>
              <a:rPr lang="fr-FR"/>
              <a:t>Modifiez le style du titre</a:t>
            </a:r>
          </a:p>
        </p:txBody>
      </p:sp>
      <p:sp>
        <p:nvSpPr>
          <p:cNvPr id="3" name="Espace réservé pour une image  2">
            <a:extLst>
              <a:ext uri="{FF2B5EF4-FFF2-40B4-BE49-F238E27FC236}">
                <a16:creationId xmlns:a16="http://schemas.microsoft.com/office/drawing/2014/main" id="{5B45BEEA-3A02-6D9E-990B-34301B22CBEE}"/>
              </a:ext>
            </a:extLst>
          </p:cNvPr>
          <p:cNvSpPr>
            <a:spLocks noGrp="1"/>
          </p:cNvSpPr>
          <p:nvPr>
            <p:ph type="pic" idx="1"/>
          </p:nvPr>
        </p:nvSpPr>
        <p:spPr>
          <a:xfrm>
            <a:off x="5183717" y="988485"/>
            <a:ext cx="6172200" cy="4872567"/>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fr-FR"/>
          </a:p>
        </p:txBody>
      </p:sp>
      <p:sp>
        <p:nvSpPr>
          <p:cNvPr id="4" name="Espace réservé du texte 3">
            <a:extLst>
              <a:ext uri="{FF2B5EF4-FFF2-40B4-BE49-F238E27FC236}">
                <a16:creationId xmlns:a16="http://schemas.microsoft.com/office/drawing/2014/main" id="{CB73D7A1-37ED-CEA4-7D1D-1D5A90AF5DB1}"/>
              </a:ext>
            </a:extLst>
          </p:cNvPr>
          <p:cNvSpPr>
            <a:spLocks noGrp="1"/>
          </p:cNvSpPr>
          <p:nvPr>
            <p:ph type="body" sz="half" idx="2"/>
          </p:nvPr>
        </p:nvSpPr>
        <p:spPr>
          <a:xfrm>
            <a:off x="840318" y="2057400"/>
            <a:ext cx="3932767" cy="381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A696D91-5182-F9E9-0167-04AEE798B5BB}"/>
              </a:ext>
            </a:extLst>
          </p:cNvPr>
          <p:cNvSpPr>
            <a:spLocks noGrp="1"/>
          </p:cNvSpPr>
          <p:nvPr>
            <p:ph type="dt" sz="half" idx="10"/>
          </p:nvPr>
        </p:nvSpPr>
        <p:spPr/>
        <p:txBody>
          <a:bodyPr/>
          <a:lstStyle/>
          <a:p>
            <a:r>
              <a:rPr lang="fr-FR"/>
              <a:t>Confidentiel</a:t>
            </a:r>
          </a:p>
        </p:txBody>
      </p:sp>
      <p:sp>
        <p:nvSpPr>
          <p:cNvPr id="6" name="Espace réservé du pied de page 5">
            <a:extLst>
              <a:ext uri="{FF2B5EF4-FFF2-40B4-BE49-F238E27FC236}">
                <a16:creationId xmlns:a16="http://schemas.microsoft.com/office/drawing/2014/main" id="{BDEF3B19-8F55-D997-1FC0-DEA5586ECBC5}"/>
              </a:ext>
            </a:extLst>
          </p:cNvPr>
          <p:cNvSpPr>
            <a:spLocks noGrp="1"/>
          </p:cNvSpPr>
          <p:nvPr>
            <p:ph type="ftr" sz="quarter" idx="11"/>
          </p:nvPr>
        </p:nvSpPr>
        <p:spPr/>
        <p:txBody>
          <a:bodyPr/>
          <a:lstStyle/>
          <a:p>
            <a:r>
              <a:rPr lang="fr-FR"/>
              <a:t>ACI GROUPE | Présentation</a:t>
            </a:r>
          </a:p>
        </p:txBody>
      </p:sp>
      <p:sp>
        <p:nvSpPr>
          <p:cNvPr id="7" name="Espace réservé du numéro de diapositive 6">
            <a:extLst>
              <a:ext uri="{FF2B5EF4-FFF2-40B4-BE49-F238E27FC236}">
                <a16:creationId xmlns:a16="http://schemas.microsoft.com/office/drawing/2014/main" id="{257F56A4-35C0-AFC8-A128-DA1D3FEB637A}"/>
              </a:ext>
            </a:extLst>
          </p:cNvPr>
          <p:cNvSpPr>
            <a:spLocks noGrp="1"/>
          </p:cNvSpPr>
          <p:nvPr>
            <p:ph type="sldNum" sz="quarter" idx="12"/>
          </p:nvPr>
        </p:nvSpPr>
        <p:spPr/>
        <p:txBody>
          <a:bodyPr/>
          <a:lstStyle/>
          <a:p>
            <a:fld id="{6980F0F2-4095-4D8C-B9BE-4FB178D64340}" type="slidenum">
              <a:rPr lang="fr-FR" smtClean="0"/>
              <a:t>‹#›</a:t>
            </a:fld>
            <a:endParaRPr lang="fr-FR"/>
          </a:p>
        </p:txBody>
      </p:sp>
    </p:spTree>
    <p:extLst>
      <p:ext uri="{BB962C8B-B14F-4D97-AF65-F5344CB8AC3E}">
        <p14:creationId xmlns:p14="http://schemas.microsoft.com/office/powerpoint/2010/main" val="2842500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15969A-279A-715B-F353-76510B95606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5D2A0D75-5AC2-98AF-BF2C-E3B3D50F8D7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18FD623-EA3A-ECB9-7146-654D3F0DE70F}"/>
              </a:ext>
            </a:extLst>
          </p:cNvPr>
          <p:cNvSpPr>
            <a:spLocks noGrp="1"/>
          </p:cNvSpPr>
          <p:nvPr>
            <p:ph type="dt" sz="half" idx="10"/>
          </p:nvPr>
        </p:nvSpPr>
        <p:spPr/>
        <p:txBody>
          <a:bodyPr/>
          <a:lstStyle/>
          <a:p>
            <a:r>
              <a:rPr lang="fr-FR"/>
              <a:t>Confidentiel</a:t>
            </a:r>
          </a:p>
        </p:txBody>
      </p:sp>
      <p:sp>
        <p:nvSpPr>
          <p:cNvPr id="5" name="Espace réservé du pied de page 4">
            <a:extLst>
              <a:ext uri="{FF2B5EF4-FFF2-40B4-BE49-F238E27FC236}">
                <a16:creationId xmlns:a16="http://schemas.microsoft.com/office/drawing/2014/main" id="{2CA3C100-E06E-051B-A516-0108182792B8}"/>
              </a:ext>
            </a:extLst>
          </p:cNvPr>
          <p:cNvSpPr>
            <a:spLocks noGrp="1"/>
          </p:cNvSpPr>
          <p:nvPr>
            <p:ph type="ftr" sz="quarter" idx="11"/>
          </p:nvPr>
        </p:nvSpPr>
        <p:spPr/>
        <p:txBody>
          <a:bodyPr/>
          <a:lstStyle/>
          <a:p>
            <a:r>
              <a:rPr lang="fr-FR"/>
              <a:t>ACI GROUPE | Présentation</a:t>
            </a:r>
          </a:p>
        </p:txBody>
      </p:sp>
      <p:sp>
        <p:nvSpPr>
          <p:cNvPr id="6" name="Espace réservé du numéro de diapositive 5">
            <a:extLst>
              <a:ext uri="{FF2B5EF4-FFF2-40B4-BE49-F238E27FC236}">
                <a16:creationId xmlns:a16="http://schemas.microsoft.com/office/drawing/2014/main" id="{1177A7BC-C87F-0A7B-F586-989D0996CD73}"/>
              </a:ext>
            </a:extLst>
          </p:cNvPr>
          <p:cNvSpPr>
            <a:spLocks noGrp="1"/>
          </p:cNvSpPr>
          <p:nvPr>
            <p:ph type="sldNum" sz="quarter" idx="12"/>
          </p:nvPr>
        </p:nvSpPr>
        <p:spPr/>
        <p:txBody>
          <a:bodyPr/>
          <a:lstStyle/>
          <a:p>
            <a:fld id="{6980F0F2-4095-4D8C-B9BE-4FB178D64340}" type="slidenum">
              <a:rPr lang="fr-FR" smtClean="0"/>
              <a:t>‹#›</a:t>
            </a:fld>
            <a:endParaRPr lang="fr-FR"/>
          </a:p>
        </p:txBody>
      </p:sp>
    </p:spTree>
    <p:extLst>
      <p:ext uri="{BB962C8B-B14F-4D97-AF65-F5344CB8AC3E}">
        <p14:creationId xmlns:p14="http://schemas.microsoft.com/office/powerpoint/2010/main" val="1272568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BD9B38B-48CD-FFD2-9241-59FB62BE1D64}"/>
              </a:ext>
            </a:extLst>
          </p:cNvPr>
          <p:cNvSpPr>
            <a:spLocks noGrp="1"/>
          </p:cNvSpPr>
          <p:nvPr>
            <p:ph type="title" orient="vert"/>
          </p:nvPr>
        </p:nvSpPr>
        <p:spPr>
          <a:xfrm>
            <a:off x="8724901" y="366185"/>
            <a:ext cx="2628900" cy="5810249"/>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A07EE03A-DEBD-B499-3CA7-CDC0F316501F}"/>
              </a:ext>
            </a:extLst>
          </p:cNvPr>
          <p:cNvSpPr>
            <a:spLocks noGrp="1"/>
          </p:cNvSpPr>
          <p:nvPr>
            <p:ph type="body" orient="vert" idx="1"/>
          </p:nvPr>
        </p:nvSpPr>
        <p:spPr>
          <a:xfrm>
            <a:off x="838201" y="366185"/>
            <a:ext cx="7683500" cy="581024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C93177F-8CEF-C793-060D-2DBDB34F92CA}"/>
              </a:ext>
            </a:extLst>
          </p:cNvPr>
          <p:cNvSpPr>
            <a:spLocks noGrp="1"/>
          </p:cNvSpPr>
          <p:nvPr>
            <p:ph type="dt" sz="half" idx="10"/>
          </p:nvPr>
        </p:nvSpPr>
        <p:spPr/>
        <p:txBody>
          <a:bodyPr/>
          <a:lstStyle/>
          <a:p>
            <a:r>
              <a:rPr lang="fr-FR"/>
              <a:t>Confidentiel</a:t>
            </a:r>
          </a:p>
        </p:txBody>
      </p:sp>
      <p:sp>
        <p:nvSpPr>
          <p:cNvPr id="5" name="Espace réservé du pied de page 4">
            <a:extLst>
              <a:ext uri="{FF2B5EF4-FFF2-40B4-BE49-F238E27FC236}">
                <a16:creationId xmlns:a16="http://schemas.microsoft.com/office/drawing/2014/main" id="{3EB746BD-4E85-5494-DF6B-6AE959D5F5E9}"/>
              </a:ext>
            </a:extLst>
          </p:cNvPr>
          <p:cNvSpPr>
            <a:spLocks noGrp="1"/>
          </p:cNvSpPr>
          <p:nvPr>
            <p:ph type="ftr" sz="quarter" idx="11"/>
          </p:nvPr>
        </p:nvSpPr>
        <p:spPr/>
        <p:txBody>
          <a:bodyPr/>
          <a:lstStyle/>
          <a:p>
            <a:r>
              <a:rPr lang="fr-FR"/>
              <a:t>ACI GROUPE | Présentation</a:t>
            </a:r>
          </a:p>
        </p:txBody>
      </p:sp>
      <p:sp>
        <p:nvSpPr>
          <p:cNvPr id="6" name="Espace réservé du numéro de diapositive 5">
            <a:extLst>
              <a:ext uri="{FF2B5EF4-FFF2-40B4-BE49-F238E27FC236}">
                <a16:creationId xmlns:a16="http://schemas.microsoft.com/office/drawing/2014/main" id="{2917578E-4ECC-AEF4-0F60-E5CF3C8FBE20}"/>
              </a:ext>
            </a:extLst>
          </p:cNvPr>
          <p:cNvSpPr>
            <a:spLocks noGrp="1"/>
          </p:cNvSpPr>
          <p:nvPr>
            <p:ph type="sldNum" sz="quarter" idx="12"/>
          </p:nvPr>
        </p:nvSpPr>
        <p:spPr/>
        <p:txBody>
          <a:bodyPr/>
          <a:lstStyle/>
          <a:p>
            <a:fld id="{6980F0F2-4095-4D8C-B9BE-4FB178D64340}" type="slidenum">
              <a:rPr lang="fr-FR" smtClean="0"/>
              <a:t>‹#›</a:t>
            </a:fld>
            <a:endParaRPr lang="fr-FR"/>
          </a:p>
        </p:txBody>
      </p:sp>
    </p:spTree>
    <p:extLst>
      <p:ext uri="{BB962C8B-B14F-4D97-AF65-F5344CB8AC3E}">
        <p14:creationId xmlns:p14="http://schemas.microsoft.com/office/powerpoint/2010/main" val="13287552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3/18/2024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6138615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pPr marL="0" lvl="0" indent="0" algn="r" rtl="0">
                <a:spcBef>
                  <a:spcPts val="0"/>
                </a:spcBef>
                <a:spcAft>
                  <a:spcPts val="0"/>
                </a:spcAft>
                <a:buNone/>
              </a:pPr>
              <a:t>‹#›</a:t>
            </a:fld>
            <a:endParaRPr/>
          </a:p>
        </p:txBody>
      </p:sp>
    </p:spTree>
    <p:extLst>
      <p:ext uri="{BB962C8B-B14F-4D97-AF65-F5344CB8AC3E}">
        <p14:creationId xmlns:p14="http://schemas.microsoft.com/office/powerpoint/2010/main" val="6777369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34933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prez-agence2">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666749" y="1292812"/>
            <a:ext cx="4083051" cy="1239157"/>
          </a:xfrm>
          <a:prstGeom prst="rect">
            <a:avLst/>
          </a:prstGeom>
        </p:spPr>
        <p:txBody>
          <a:bodyPr vert="horz" lIns="91440" tIns="45720" rIns="91440" bIns="45720" rtlCol="0" anchor="t">
            <a:normAutofit/>
          </a:bodyPr>
          <a:lstStyle>
            <a:lvl1pPr>
              <a:defRPr sz="3700" b="0" i="0">
                <a:solidFill>
                  <a:schemeClr val="bg1"/>
                </a:solidFill>
                <a:latin typeface="Raleway" charset="0"/>
                <a:ea typeface="Raleway" charset="0"/>
                <a:cs typeface="Raleway" charset="0"/>
              </a:defRPr>
            </a:lvl1pPr>
          </a:lstStyle>
          <a:p>
            <a:endParaRPr lang="en-US"/>
          </a:p>
        </p:txBody>
      </p:sp>
      <p:sp>
        <p:nvSpPr>
          <p:cNvPr id="7" name="Rectangle 6"/>
          <p:cNvSpPr/>
          <p:nvPr userDrawn="1"/>
        </p:nvSpPr>
        <p:spPr>
          <a:xfrm>
            <a:off x="6198327" y="367797"/>
            <a:ext cx="5622198" cy="1088405"/>
          </a:xfrm>
          <a:prstGeom prst="rect">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6198327" y="1550775"/>
            <a:ext cx="5622198" cy="1088405"/>
          </a:xfrm>
          <a:prstGeom prst="rect">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a:off x="6198327" y="2733753"/>
            <a:ext cx="5622197" cy="1088405"/>
          </a:xfrm>
          <a:prstGeom prst="rect">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6198327" y="3916732"/>
            <a:ext cx="5622198" cy="1088405"/>
          </a:xfrm>
          <a:prstGeom prst="rect">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userDrawn="1"/>
        </p:nvSpPr>
        <p:spPr>
          <a:xfrm>
            <a:off x="4922759" y="364749"/>
            <a:ext cx="1173241" cy="1088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a:xfrm>
            <a:off x="4922759" y="1550775"/>
            <a:ext cx="1173241" cy="1088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a:xfrm>
            <a:off x="4922759" y="2733753"/>
            <a:ext cx="1173241" cy="1088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userDrawn="1"/>
        </p:nvSpPr>
        <p:spPr>
          <a:xfrm>
            <a:off x="4922759" y="3916732"/>
            <a:ext cx="1173241" cy="1088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p:cNvSpPr/>
          <p:nvPr userDrawn="1"/>
        </p:nvSpPr>
        <p:spPr>
          <a:xfrm>
            <a:off x="4922758" y="5099710"/>
            <a:ext cx="6897765" cy="669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2863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5077990" y="2257412"/>
            <a:ext cx="2036020" cy="246221"/>
          </a:xfrm>
        </p:spPr>
        <p:txBody>
          <a:bodyPr lIns="0" tIns="0" rIns="0" bIns="0"/>
          <a:lstStyle>
            <a:lvl1pPr>
              <a:defRPr sz="1600" b="0" i="0">
                <a:solidFill>
                  <a:srgbClr val="1B3256"/>
                </a:solidFill>
                <a:latin typeface="Magistral Cond Book"/>
                <a:cs typeface="Magistral Cond Book"/>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1467" b="0" i="0">
                <a:solidFill>
                  <a:schemeClr val="bg1"/>
                </a:solidFill>
                <a:latin typeface="Magistral Light"/>
                <a:cs typeface="Magistral Light"/>
              </a:defRPr>
            </a:lvl1pPr>
          </a:lstStyle>
          <a:p>
            <a:pPr marL="16933">
              <a:spcBef>
                <a:spcPts val="60"/>
              </a:spcBef>
            </a:pPr>
            <a:r>
              <a:rPr lang="fr-FR"/>
              <a:t>ACI GROUPE | Présentation</a:t>
            </a:r>
            <a:endParaRPr lang="fr-FR" spc="-7"/>
          </a:p>
        </p:txBody>
      </p:sp>
      <p:sp>
        <p:nvSpPr>
          <p:cNvPr id="5" name="Holder 5"/>
          <p:cNvSpPr>
            <a:spLocks noGrp="1"/>
          </p:cNvSpPr>
          <p:nvPr>
            <p:ph type="dt" sz="half" idx="6"/>
          </p:nvPr>
        </p:nvSpPr>
        <p:spPr/>
        <p:txBody>
          <a:bodyPr lIns="0" tIns="0" rIns="0" bIns="0"/>
          <a:lstStyle>
            <a:lvl1pPr>
              <a:defRPr sz="1467" b="0" i="0">
                <a:solidFill>
                  <a:schemeClr val="bg1"/>
                </a:solidFill>
                <a:latin typeface="Magistral Light"/>
                <a:cs typeface="Magistral Light"/>
              </a:defRPr>
            </a:lvl1pPr>
          </a:lstStyle>
          <a:p>
            <a:pPr marL="16933">
              <a:spcBef>
                <a:spcPts val="60"/>
              </a:spcBef>
            </a:pPr>
            <a:r>
              <a:rPr lang="fr-FR" spc="-33"/>
              <a:t>Confidentiel</a:t>
            </a:r>
            <a:endParaRPr lang="fr-FR" spc="-7"/>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99189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EE3FBF7-61BD-F340-55CB-C9CAC49E7556}"/>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770DC95C-1BF0-58C8-85F1-389D587AFE7B}"/>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962CE60-262C-47E4-4AD9-8CF9BDF9D049}"/>
              </a:ext>
            </a:extLst>
          </p:cNvPr>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r>
              <a:rPr lang="fr-FR"/>
              <a:t>Confidentiel</a:t>
            </a:r>
          </a:p>
        </p:txBody>
      </p:sp>
      <p:sp>
        <p:nvSpPr>
          <p:cNvPr id="5" name="Espace réservé du pied de page 4">
            <a:extLst>
              <a:ext uri="{FF2B5EF4-FFF2-40B4-BE49-F238E27FC236}">
                <a16:creationId xmlns:a16="http://schemas.microsoft.com/office/drawing/2014/main" id="{E786FE98-605B-AB7F-55BC-53B3CEE83855}"/>
              </a:ext>
            </a:extLst>
          </p:cNvPr>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r>
              <a:rPr lang="fr-FR"/>
              <a:t>ACI GROUPE | Présentation</a:t>
            </a:r>
          </a:p>
        </p:txBody>
      </p:sp>
      <p:sp>
        <p:nvSpPr>
          <p:cNvPr id="6" name="Espace réservé du numéro de diapositive 5">
            <a:extLst>
              <a:ext uri="{FF2B5EF4-FFF2-40B4-BE49-F238E27FC236}">
                <a16:creationId xmlns:a16="http://schemas.microsoft.com/office/drawing/2014/main" id="{22218CBE-6C79-1B07-488A-67B8BC55CBE1}"/>
              </a:ext>
            </a:extLst>
          </p:cNvPr>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6980F0F2-4095-4D8C-B9BE-4FB178D64340}" type="slidenum">
              <a:rPr lang="fr-FR" smtClean="0"/>
              <a:t>‹#›</a:t>
            </a:fld>
            <a:endParaRPr lang="fr-FR"/>
          </a:p>
        </p:txBody>
      </p:sp>
    </p:spTree>
    <p:extLst>
      <p:ext uri="{BB962C8B-B14F-4D97-AF65-F5344CB8AC3E}">
        <p14:creationId xmlns:p14="http://schemas.microsoft.com/office/powerpoint/2010/main" val="391110102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82" r:id="rId12"/>
    <p:sldLayoutId id="2147483684" r:id="rId13"/>
  </p:sldLayoutIdLst>
  <p:hf sldNum="0" hdr="0" dt="0"/>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90269236"/>
      </p:ext>
    </p:extLst>
  </p:cSld>
  <p:clrMap bg1="lt1" tx1="dk1" bg2="lt2" tx2="dk2" accent1="accent1" accent2="accent2" accent3="accent3" accent4="accent4" accent5="accent5" accent6="accent6" hlink="hlink" folHlink="folHlink"/>
  <p:sldLayoutIdLst>
    <p:sldLayoutId id="2147483679" r:id="rId1"/>
    <p:sldLayoutId id="2147483681" r:id="rId2"/>
    <p:sldLayoutId id="2147483683" r:id="rId3"/>
  </p:sldLayoutIdLst>
  <p:hf sldNum="0" hdr="0" ftr="0" dt="0"/>
  <p:txStyles>
    <p:titleStyle>
      <a:lvl1pPr algn="ctr" defTabSz="761970" rtl="0" eaLnBrk="1" latinLnBrk="0" hangingPunct="1">
        <a:spcBef>
          <a:spcPct val="0"/>
        </a:spcBef>
        <a:buNone/>
        <a:defRPr sz="3667" kern="1200">
          <a:solidFill>
            <a:schemeClr val="tx1"/>
          </a:solidFill>
          <a:latin typeface="+mj-lt"/>
          <a:ea typeface="+mj-ea"/>
          <a:cs typeface="+mj-cs"/>
        </a:defRPr>
      </a:lvl1pPr>
    </p:titleStyle>
    <p:bodyStyle>
      <a:lvl1pPr marL="285739" indent="-285739" algn="l" defTabSz="761970" rtl="0" eaLnBrk="1" latinLnBrk="0" hangingPunct="1">
        <a:spcBef>
          <a:spcPct val="20000"/>
        </a:spcBef>
        <a:buFont typeface="Arial" pitchFamily="34" charset="0"/>
        <a:buChar char="•"/>
        <a:defRPr sz="2667" kern="1200">
          <a:solidFill>
            <a:schemeClr val="tx1"/>
          </a:solidFill>
          <a:latin typeface="+mn-lt"/>
          <a:ea typeface="+mn-ea"/>
          <a:cs typeface="+mn-cs"/>
        </a:defRPr>
      </a:lvl1pPr>
      <a:lvl2pPr marL="619100" indent="-238115" algn="l" defTabSz="761970" rtl="0" eaLnBrk="1" latinLnBrk="0" hangingPunct="1">
        <a:spcBef>
          <a:spcPct val="20000"/>
        </a:spcBef>
        <a:buFont typeface="Arial" pitchFamily="34" charset="0"/>
        <a:buChar char="–"/>
        <a:defRPr sz="2333" kern="1200">
          <a:solidFill>
            <a:schemeClr val="tx1"/>
          </a:solidFill>
          <a:latin typeface="+mn-lt"/>
          <a:ea typeface="+mn-ea"/>
          <a:cs typeface="+mn-cs"/>
        </a:defRPr>
      </a:lvl2pPr>
      <a:lvl3pPr marL="952462" indent="-190492" algn="l" defTabSz="76197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4pPr>
      <a:lvl5pPr marL="171443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5pPr>
      <a:lvl6pPr marL="209541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6.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16.xml"/><Relationship Id="rId5" Type="http://schemas.openxmlformats.org/officeDocument/2006/relationships/image" Target="../media/image15.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17.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8.jpe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9.pn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8.jpe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9.png"/><Relationship Id="rId9" Type="http://schemas.openxmlformats.org/officeDocument/2006/relationships/image" Target="../media/image28.sv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29.png"/><Relationship Id="rId5" Type="http://schemas.openxmlformats.org/officeDocument/2006/relationships/image" Target="../media/image25.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359CFD8-E389-E0BC-9EFC-630B57897C1C}"/>
              </a:ext>
            </a:extLst>
          </p:cNvPr>
          <p:cNvPicPr>
            <a:picLocks noChangeAspect="1"/>
          </p:cNvPicPr>
          <p:nvPr/>
        </p:nvPicPr>
        <p:blipFill>
          <a:blip r:embed="rId2"/>
          <a:stretch>
            <a:fillRect/>
          </a:stretch>
        </p:blipFill>
        <p:spPr>
          <a:xfrm>
            <a:off x="0" y="-1404155"/>
            <a:ext cx="12385183" cy="8260366"/>
          </a:xfrm>
          <a:prstGeom prst="rect">
            <a:avLst/>
          </a:prstGeom>
        </p:spPr>
      </p:pic>
      <p:sp>
        <p:nvSpPr>
          <p:cNvPr id="6" name="object 2">
            <a:extLst>
              <a:ext uri="{FF2B5EF4-FFF2-40B4-BE49-F238E27FC236}">
                <a16:creationId xmlns:a16="http://schemas.microsoft.com/office/drawing/2014/main" id="{C1471CCE-1074-C93B-D701-CBFBAB884D23}"/>
              </a:ext>
            </a:extLst>
          </p:cNvPr>
          <p:cNvSpPr txBox="1">
            <a:spLocks/>
          </p:cNvSpPr>
          <p:nvPr/>
        </p:nvSpPr>
        <p:spPr>
          <a:xfrm>
            <a:off x="3359798" y="4115405"/>
            <a:ext cx="5472403" cy="643117"/>
          </a:xfrm>
          <a:prstGeom prst="rect">
            <a:avLst/>
          </a:prstGeom>
        </p:spPr>
        <p:txBody>
          <a:bodyPr vert="horz" wrap="square" lIns="0" tIns="8471" rIns="0" bIns="0" rtlCol="0" anchor="t">
            <a:sp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marL="14247">
              <a:spcBef>
                <a:spcPts val="67"/>
              </a:spcBef>
            </a:pPr>
            <a:r>
              <a:rPr lang="en-US" sz="2062" kern="0" spc="103">
                <a:solidFill>
                  <a:schemeClr val="bg1"/>
                </a:solidFill>
                <a:latin typeface="Lucida Sans Unicode"/>
                <a:cs typeface="Lucida Sans Unicode"/>
              </a:rPr>
              <a:t>TRANSFORMONS</a:t>
            </a:r>
            <a:r>
              <a:rPr lang="en-US" sz="2062" kern="0" spc="-152">
                <a:solidFill>
                  <a:schemeClr val="bg1"/>
                </a:solidFill>
                <a:latin typeface="Lucida Sans Unicode"/>
                <a:cs typeface="Lucida Sans Unicode"/>
              </a:rPr>
              <a:t> </a:t>
            </a:r>
            <a:r>
              <a:rPr lang="en-US" sz="2062" kern="0" spc="127">
                <a:solidFill>
                  <a:schemeClr val="bg1"/>
                </a:solidFill>
                <a:latin typeface="Lucida Sans Unicode"/>
                <a:cs typeface="Lucida Sans Unicode"/>
              </a:rPr>
              <a:t>VOS</a:t>
            </a:r>
            <a:r>
              <a:rPr lang="en-US" sz="2062" kern="0" spc="-88">
                <a:solidFill>
                  <a:schemeClr val="bg1"/>
                </a:solidFill>
                <a:latin typeface="Lucida Sans Unicode"/>
                <a:cs typeface="Lucida Sans Unicode"/>
              </a:rPr>
              <a:t> </a:t>
            </a:r>
            <a:r>
              <a:rPr lang="en-US" sz="2062" kern="0" spc="88">
                <a:solidFill>
                  <a:schemeClr val="bg1"/>
                </a:solidFill>
                <a:latin typeface="Lucida Sans Unicode"/>
                <a:cs typeface="Lucida Sans Unicode"/>
              </a:rPr>
              <a:t>PROJETS</a:t>
            </a:r>
          </a:p>
          <a:p>
            <a:pPr marL="14247">
              <a:spcBef>
                <a:spcPts val="9"/>
              </a:spcBef>
            </a:pPr>
            <a:r>
              <a:rPr lang="en-US" sz="2062" kern="0" spc="42">
                <a:solidFill>
                  <a:schemeClr val="bg1"/>
                </a:solidFill>
                <a:latin typeface="Lucida Sans Unicode"/>
                <a:cs typeface="Lucida Sans Unicode"/>
              </a:rPr>
              <a:t>INNOVANTS</a:t>
            </a:r>
            <a:r>
              <a:rPr lang="en-US" sz="2062" kern="0" spc="-85">
                <a:solidFill>
                  <a:schemeClr val="bg1"/>
                </a:solidFill>
                <a:latin typeface="Lucida Sans Unicode"/>
                <a:cs typeface="Lucida Sans Unicode"/>
              </a:rPr>
              <a:t> </a:t>
            </a:r>
            <a:r>
              <a:rPr lang="en-US" sz="2062" kern="0" spc="61">
                <a:solidFill>
                  <a:schemeClr val="bg1"/>
                </a:solidFill>
                <a:latin typeface="Lucida Sans Unicode"/>
                <a:cs typeface="Lucida Sans Unicode"/>
              </a:rPr>
              <a:t>EN</a:t>
            </a:r>
            <a:r>
              <a:rPr lang="en-US" sz="2062" kern="0" spc="-82">
                <a:solidFill>
                  <a:schemeClr val="bg1"/>
                </a:solidFill>
                <a:latin typeface="Lucida Sans Unicode"/>
                <a:cs typeface="Lucida Sans Unicode"/>
              </a:rPr>
              <a:t> </a:t>
            </a:r>
            <a:r>
              <a:rPr lang="en-US" sz="2062" kern="0" spc="52">
                <a:solidFill>
                  <a:schemeClr val="bg1"/>
                </a:solidFill>
                <a:latin typeface="Lucida Sans Unicode"/>
                <a:cs typeface="Lucida Sans Unicode"/>
              </a:rPr>
              <a:t>RÉALITÉS</a:t>
            </a:r>
            <a:r>
              <a:rPr lang="en-US" sz="2062" kern="0" spc="-85">
                <a:solidFill>
                  <a:schemeClr val="bg1"/>
                </a:solidFill>
                <a:latin typeface="Lucida Sans Unicode"/>
                <a:cs typeface="Lucida Sans Unicode"/>
              </a:rPr>
              <a:t> </a:t>
            </a:r>
            <a:r>
              <a:rPr lang="en-US" sz="2062" kern="0" spc="73">
                <a:solidFill>
                  <a:schemeClr val="bg1"/>
                </a:solidFill>
                <a:latin typeface="Lucida Sans Unicode"/>
                <a:cs typeface="Lucida Sans Unicode"/>
              </a:rPr>
              <a:t>INDUSTRIELLES</a:t>
            </a:r>
          </a:p>
        </p:txBody>
      </p:sp>
      <p:pic>
        <p:nvPicPr>
          <p:cNvPr id="3" name="Picture 2">
            <a:extLst>
              <a:ext uri="{FF2B5EF4-FFF2-40B4-BE49-F238E27FC236}">
                <a16:creationId xmlns:a16="http://schemas.microsoft.com/office/drawing/2014/main" id="{5ED1E25E-CAFE-EBAC-054A-C59091EBA90D}"/>
              </a:ext>
            </a:extLst>
          </p:cNvPr>
          <p:cNvPicPr>
            <a:picLocks noChangeAspect="1"/>
          </p:cNvPicPr>
          <p:nvPr/>
        </p:nvPicPr>
        <p:blipFill>
          <a:blip r:embed="rId3"/>
          <a:stretch>
            <a:fillRect/>
          </a:stretch>
        </p:blipFill>
        <p:spPr>
          <a:xfrm>
            <a:off x="3359239" y="2799626"/>
            <a:ext cx="5472403" cy="1204838"/>
          </a:xfrm>
          <a:prstGeom prst="rect">
            <a:avLst/>
          </a:prstGeom>
        </p:spPr>
      </p:pic>
    </p:spTree>
    <p:extLst>
      <p:ext uri="{BB962C8B-B14F-4D97-AF65-F5344CB8AC3E}">
        <p14:creationId xmlns:p14="http://schemas.microsoft.com/office/powerpoint/2010/main" val="3873378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6"/>
          <p:cNvSpPr/>
          <p:nvPr/>
        </p:nvSpPr>
        <p:spPr>
          <a:xfrm>
            <a:off x="6781835" y="-1674768"/>
            <a:ext cx="7179200" cy="6160000"/>
          </a:xfrm>
          <a:prstGeom prst="hexagon">
            <a:avLst>
              <a:gd name="adj" fmla="val 25000"/>
              <a:gd name="vf" fmla="val 115470"/>
            </a:avLst>
          </a:prstGeom>
          <a:solidFill>
            <a:srgbClr val="730C24"/>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endParaRPr sz="2489"/>
          </a:p>
        </p:txBody>
      </p:sp>
      <p:pic>
        <p:nvPicPr>
          <p:cNvPr id="89" name="Google Shape;89;p16"/>
          <p:cNvPicPr preferRelativeResize="0"/>
          <p:nvPr/>
        </p:nvPicPr>
        <p:blipFill rotWithShape="1">
          <a:blip r:embed="rId3">
            <a:alphaModFix/>
          </a:blip>
          <a:srcRect t="3772" r="25865"/>
          <a:stretch/>
        </p:blipFill>
        <p:spPr>
          <a:xfrm>
            <a:off x="6781833" y="349000"/>
            <a:ext cx="7179200" cy="6160000"/>
          </a:xfrm>
          <a:prstGeom prst="hexagon">
            <a:avLst>
              <a:gd name="adj" fmla="val 25000"/>
              <a:gd name="vf" fmla="val 115470"/>
            </a:avLst>
          </a:prstGeom>
          <a:noFill/>
          <a:ln>
            <a:noFill/>
          </a:ln>
        </p:spPr>
      </p:pic>
      <p:sp>
        <p:nvSpPr>
          <p:cNvPr id="90" name="Google Shape;90;p16"/>
          <p:cNvSpPr/>
          <p:nvPr/>
        </p:nvSpPr>
        <p:spPr>
          <a:xfrm>
            <a:off x="-825500" y="6483067"/>
            <a:ext cx="7912000" cy="3600800"/>
          </a:xfrm>
          <a:prstGeom prst="hexagon">
            <a:avLst>
              <a:gd name="adj" fmla="val 25000"/>
              <a:gd name="vf" fmla="val 115470"/>
            </a:avLst>
          </a:prstGeom>
          <a:solidFill>
            <a:srgbClr val="042C5C"/>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endParaRPr sz="2489"/>
          </a:p>
        </p:txBody>
      </p:sp>
      <p:sp>
        <p:nvSpPr>
          <p:cNvPr id="95" name="Google Shape;95;p16"/>
          <p:cNvSpPr txBox="1"/>
          <p:nvPr/>
        </p:nvSpPr>
        <p:spPr>
          <a:xfrm>
            <a:off x="1545016" y="1338264"/>
            <a:ext cx="4000000" cy="984845"/>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fr" sz="1600" b="1">
                <a:solidFill>
                  <a:srgbClr val="042C5C"/>
                </a:solidFill>
                <a:latin typeface="Fira Sans Light"/>
                <a:sym typeface="Fira Sans Light"/>
              </a:rPr>
              <a:t>80M€</a:t>
            </a:r>
            <a:r>
              <a:rPr lang="fr" sz="1600">
                <a:solidFill>
                  <a:srgbClr val="042C5C"/>
                </a:solidFill>
                <a:latin typeface="Fira Sans Light"/>
                <a:sym typeface="Fira Sans Light"/>
              </a:rPr>
              <a:t> de CA, </a:t>
            </a:r>
            <a:r>
              <a:rPr lang="fr" sz="1600" b="1">
                <a:solidFill>
                  <a:srgbClr val="042C5C"/>
                </a:solidFill>
                <a:latin typeface="Fira Sans Light"/>
                <a:sym typeface="Fira Sans Light"/>
              </a:rPr>
              <a:t>21 sites industriels</a:t>
            </a:r>
            <a:r>
              <a:rPr lang="fr" sz="1600">
                <a:solidFill>
                  <a:srgbClr val="042C5C"/>
                </a:solidFill>
                <a:latin typeface="Fira Sans Light"/>
                <a:sym typeface="Fira Sans Light"/>
              </a:rPr>
              <a:t>, un parc machines moderne de plus de</a:t>
            </a:r>
            <a:r>
              <a:rPr lang="fr" sz="1600" b="1">
                <a:solidFill>
                  <a:srgbClr val="042C5C"/>
                </a:solidFill>
                <a:latin typeface="Fira Sans Light"/>
                <a:sym typeface="Fira Sans Light"/>
              </a:rPr>
              <a:t> 500</a:t>
            </a:r>
            <a:r>
              <a:rPr lang="fr" sz="1600">
                <a:solidFill>
                  <a:srgbClr val="042C5C"/>
                </a:solidFill>
                <a:latin typeface="Fira Sans Light"/>
                <a:sym typeface="Fira Sans Light"/>
              </a:rPr>
              <a:t> unités</a:t>
            </a:r>
            <a:endParaRPr lang="fr" sz="1600">
              <a:solidFill>
                <a:srgbClr val="042C5C"/>
              </a:solidFill>
              <a:latin typeface="Fira Sans Light"/>
            </a:endParaRPr>
          </a:p>
        </p:txBody>
      </p:sp>
      <p:sp>
        <p:nvSpPr>
          <p:cNvPr id="96" name="Google Shape;96;p16"/>
          <p:cNvSpPr txBox="1"/>
          <p:nvPr/>
        </p:nvSpPr>
        <p:spPr>
          <a:xfrm>
            <a:off x="1585387" y="2269606"/>
            <a:ext cx="4000000" cy="492402"/>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fr" sz="1600" b="1">
                <a:solidFill>
                  <a:srgbClr val="002060"/>
                </a:solidFill>
                <a:latin typeface="Fira Sans Light"/>
              </a:rPr>
              <a:t>100 ans </a:t>
            </a:r>
            <a:r>
              <a:rPr lang="fr" sz="1600">
                <a:solidFill>
                  <a:srgbClr val="042C5C"/>
                </a:solidFill>
                <a:latin typeface="Fira Sans Light"/>
              </a:rPr>
              <a:t>d'histoire industrielle</a:t>
            </a:r>
            <a:endParaRPr lang="fr-FR"/>
          </a:p>
        </p:txBody>
      </p:sp>
      <p:pic>
        <p:nvPicPr>
          <p:cNvPr id="97" name="Google Shape;97;p16"/>
          <p:cNvPicPr preferRelativeResize="0"/>
          <p:nvPr/>
        </p:nvPicPr>
        <p:blipFill>
          <a:blip r:embed="rId4">
            <a:alphaModFix/>
          </a:blip>
          <a:stretch>
            <a:fillRect/>
          </a:stretch>
        </p:blipFill>
        <p:spPr>
          <a:xfrm>
            <a:off x="1276551" y="1480355"/>
            <a:ext cx="209938" cy="212653"/>
          </a:xfrm>
          <a:prstGeom prst="rect">
            <a:avLst/>
          </a:prstGeom>
          <a:noFill/>
          <a:ln>
            <a:noFill/>
          </a:ln>
        </p:spPr>
      </p:pic>
      <p:sp>
        <p:nvSpPr>
          <p:cNvPr id="4" name="Google Shape;92;p16">
            <a:extLst>
              <a:ext uri="{FF2B5EF4-FFF2-40B4-BE49-F238E27FC236}">
                <a16:creationId xmlns:a16="http://schemas.microsoft.com/office/drawing/2014/main" id="{02CBDFDF-A7CA-4996-0891-513A92E93CC8}"/>
              </a:ext>
            </a:extLst>
          </p:cNvPr>
          <p:cNvSpPr txBox="1"/>
          <p:nvPr/>
        </p:nvSpPr>
        <p:spPr>
          <a:xfrm>
            <a:off x="2741857" y="426854"/>
            <a:ext cx="3866584" cy="917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fr" sz="2800">
                <a:solidFill>
                  <a:srgbClr val="042C5C"/>
                </a:solidFill>
                <a:latin typeface="Fira Sans Medium"/>
                <a:sym typeface="Fira Sans Medium"/>
              </a:rPr>
              <a:t>Qui sommes-nous?</a:t>
            </a:r>
            <a:endParaRPr lang="fr-FR"/>
          </a:p>
        </p:txBody>
      </p:sp>
      <p:pic>
        <p:nvPicPr>
          <p:cNvPr id="7" name="Image 6" descr="Une image contenant texte, diagramme, capture d’écran, carte&#10;&#10;Description générée automatiquement">
            <a:extLst>
              <a:ext uri="{FF2B5EF4-FFF2-40B4-BE49-F238E27FC236}">
                <a16:creationId xmlns:a16="http://schemas.microsoft.com/office/drawing/2014/main" id="{3210697B-4DEF-0D03-1458-FF632D819DAA}"/>
              </a:ext>
            </a:extLst>
          </p:cNvPr>
          <p:cNvPicPr>
            <a:picLocks noChangeAspect="1"/>
          </p:cNvPicPr>
          <p:nvPr/>
        </p:nvPicPr>
        <p:blipFill rotWithShape="1">
          <a:blip r:embed="rId5"/>
          <a:srcRect r="3492"/>
          <a:stretch/>
        </p:blipFill>
        <p:spPr>
          <a:xfrm>
            <a:off x="322000" y="3257328"/>
            <a:ext cx="5621797" cy="3062930"/>
          </a:xfrm>
          <a:prstGeom prst="rect">
            <a:avLst/>
          </a:prstGeom>
        </p:spPr>
      </p:pic>
      <p:sp>
        <p:nvSpPr>
          <p:cNvPr id="11" name="Google Shape;96;p16">
            <a:extLst>
              <a:ext uri="{FF2B5EF4-FFF2-40B4-BE49-F238E27FC236}">
                <a16:creationId xmlns:a16="http://schemas.microsoft.com/office/drawing/2014/main" id="{E331DD87-732A-F465-C551-21650EF86220}"/>
              </a:ext>
            </a:extLst>
          </p:cNvPr>
          <p:cNvSpPr txBox="1"/>
          <p:nvPr/>
        </p:nvSpPr>
        <p:spPr>
          <a:xfrm>
            <a:off x="1580184" y="2760732"/>
            <a:ext cx="4000000" cy="492402"/>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fr" sz="1600" b="1">
                <a:solidFill>
                  <a:srgbClr val="042C5C"/>
                </a:solidFill>
                <a:latin typeface="Fira Sans Light"/>
              </a:rPr>
              <a:t>5 territoires</a:t>
            </a:r>
            <a:r>
              <a:rPr lang="fr" sz="1600">
                <a:solidFill>
                  <a:srgbClr val="042C5C"/>
                </a:solidFill>
                <a:latin typeface="Fira Sans Light"/>
              </a:rPr>
              <a:t> d'industrie</a:t>
            </a:r>
          </a:p>
        </p:txBody>
      </p:sp>
      <p:pic>
        <p:nvPicPr>
          <p:cNvPr id="12" name="Image 11" descr="Une image contenant Graphique, logo, Police, symbole&#10;&#10;Description générée automatiquement">
            <a:extLst>
              <a:ext uri="{FF2B5EF4-FFF2-40B4-BE49-F238E27FC236}">
                <a16:creationId xmlns:a16="http://schemas.microsoft.com/office/drawing/2014/main" id="{C36ECA03-434B-F147-8B00-C1A444B0D395}"/>
              </a:ext>
            </a:extLst>
          </p:cNvPr>
          <p:cNvPicPr>
            <a:picLocks noChangeAspect="1"/>
          </p:cNvPicPr>
          <p:nvPr/>
        </p:nvPicPr>
        <p:blipFill>
          <a:blip r:embed="rId6"/>
          <a:stretch>
            <a:fillRect/>
          </a:stretch>
        </p:blipFill>
        <p:spPr>
          <a:xfrm>
            <a:off x="112625" y="148789"/>
            <a:ext cx="2538047" cy="992799"/>
          </a:xfrm>
          <a:prstGeom prst="rect">
            <a:avLst/>
          </a:prstGeom>
        </p:spPr>
      </p:pic>
      <p:pic>
        <p:nvPicPr>
          <p:cNvPr id="13" name="Google Shape;97;p16">
            <a:extLst>
              <a:ext uri="{FF2B5EF4-FFF2-40B4-BE49-F238E27FC236}">
                <a16:creationId xmlns:a16="http://schemas.microsoft.com/office/drawing/2014/main" id="{39D1FCA9-088A-D186-FB58-B0E3995BD7D9}"/>
              </a:ext>
            </a:extLst>
          </p:cNvPr>
          <p:cNvPicPr preferRelativeResize="0"/>
          <p:nvPr/>
        </p:nvPicPr>
        <p:blipFill>
          <a:blip r:embed="rId4">
            <a:alphaModFix/>
          </a:blip>
          <a:stretch>
            <a:fillRect/>
          </a:stretch>
        </p:blipFill>
        <p:spPr>
          <a:xfrm>
            <a:off x="1276551" y="2408885"/>
            <a:ext cx="209938" cy="212653"/>
          </a:xfrm>
          <a:prstGeom prst="rect">
            <a:avLst/>
          </a:prstGeom>
          <a:noFill/>
          <a:ln>
            <a:noFill/>
          </a:ln>
        </p:spPr>
      </p:pic>
      <p:pic>
        <p:nvPicPr>
          <p:cNvPr id="14" name="Google Shape;97;p16">
            <a:extLst>
              <a:ext uri="{FF2B5EF4-FFF2-40B4-BE49-F238E27FC236}">
                <a16:creationId xmlns:a16="http://schemas.microsoft.com/office/drawing/2014/main" id="{20AE5849-986D-1F73-AE84-F6167F3A4CFA}"/>
              </a:ext>
            </a:extLst>
          </p:cNvPr>
          <p:cNvPicPr preferRelativeResize="0"/>
          <p:nvPr/>
        </p:nvPicPr>
        <p:blipFill>
          <a:blip r:embed="rId4">
            <a:alphaModFix/>
          </a:blip>
          <a:stretch>
            <a:fillRect/>
          </a:stretch>
        </p:blipFill>
        <p:spPr>
          <a:xfrm>
            <a:off x="1276551" y="2903428"/>
            <a:ext cx="209938" cy="21265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0" name="Image 49" descr="Une image contenant habits, usine, personne, intérieur&#10;&#10;Description générée automatiquement">
            <a:extLst>
              <a:ext uri="{FF2B5EF4-FFF2-40B4-BE49-F238E27FC236}">
                <a16:creationId xmlns:a16="http://schemas.microsoft.com/office/drawing/2014/main" id="{09D4112D-A5DC-A1B0-67B6-AB2FFC08199E}"/>
              </a:ext>
            </a:extLst>
          </p:cNvPr>
          <p:cNvPicPr>
            <a:picLocks noChangeAspect="1"/>
          </p:cNvPicPr>
          <p:nvPr/>
        </p:nvPicPr>
        <p:blipFill rotWithShape="1">
          <a:blip r:embed="rId2"/>
          <a:srcRect l="57518" t="3134" r="181" b="7084"/>
          <a:stretch/>
        </p:blipFill>
        <p:spPr>
          <a:xfrm>
            <a:off x="7875235" y="-224317"/>
            <a:ext cx="5012565" cy="7082746"/>
          </a:xfrm>
          <a:prstGeom prst="rect">
            <a:avLst/>
          </a:prstGeom>
        </p:spPr>
      </p:pic>
      <p:pic>
        <p:nvPicPr>
          <p:cNvPr id="51" name="object 6">
            <a:extLst>
              <a:ext uri="{FF2B5EF4-FFF2-40B4-BE49-F238E27FC236}">
                <a16:creationId xmlns:a16="http://schemas.microsoft.com/office/drawing/2014/main" id="{B856C52C-2868-3BB5-8544-3BD931464FA6}"/>
              </a:ext>
            </a:extLst>
          </p:cNvPr>
          <p:cNvPicPr/>
          <p:nvPr/>
        </p:nvPicPr>
        <p:blipFill>
          <a:blip r:embed="rId3" cstate="print"/>
          <a:stretch>
            <a:fillRect/>
          </a:stretch>
        </p:blipFill>
        <p:spPr>
          <a:xfrm>
            <a:off x="7177931" y="6435167"/>
            <a:ext cx="5824434" cy="58136"/>
          </a:xfrm>
          <a:prstGeom prst="rect">
            <a:avLst/>
          </a:prstGeom>
        </p:spPr>
      </p:pic>
      <p:sp>
        <p:nvSpPr>
          <p:cNvPr id="13" name="object 9">
            <a:extLst>
              <a:ext uri="{FF2B5EF4-FFF2-40B4-BE49-F238E27FC236}">
                <a16:creationId xmlns:a16="http://schemas.microsoft.com/office/drawing/2014/main" id="{DAD4C66A-1338-1673-A104-D10DBC4F1749}"/>
              </a:ext>
            </a:extLst>
          </p:cNvPr>
          <p:cNvSpPr txBox="1">
            <a:spLocks/>
          </p:cNvSpPr>
          <p:nvPr/>
        </p:nvSpPr>
        <p:spPr>
          <a:xfrm>
            <a:off x="314345" y="850503"/>
            <a:ext cx="8937460" cy="574987"/>
          </a:xfrm>
          <a:prstGeom prst="rect">
            <a:avLst/>
          </a:prstGeom>
        </p:spPr>
        <p:txBody>
          <a:bodyPr vert="horz" wrap="square" lIns="0" tIns="8086" rIns="0" bIns="0" rtlCol="0" anchor="ctr">
            <a:spAutoFit/>
          </a:bodyPr>
          <a:lstStyle>
            <a:defPPr>
              <a:defRPr lang="en-US"/>
            </a:defPPr>
            <a:lvl1pPr marL="0" algn="l" defTabSz="554492" rtl="0" eaLnBrk="1" latinLnBrk="0" hangingPunct="1">
              <a:lnSpc>
                <a:spcPct val="90000"/>
              </a:lnSpc>
              <a:spcBef>
                <a:spcPct val="0"/>
              </a:spcBef>
              <a:buNone/>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marL="7620" marR="2540">
              <a:lnSpc>
                <a:spcPct val="100000"/>
              </a:lnSpc>
              <a:spcBef>
                <a:spcPts val="64"/>
              </a:spcBef>
            </a:pPr>
            <a:r>
              <a:rPr lang="fr-FR" sz="1800" spc="-82" dirty="0">
                <a:solidFill>
                  <a:srgbClr val="231F20"/>
                </a:solidFill>
                <a:latin typeface="Fira Sans Light"/>
              </a:rPr>
              <a:t>PROCÉDÉS DE TRANSFORMATION / PROCÉDÉS SPÉCIAUX / ASSEMBLAGE</a:t>
            </a:r>
          </a:p>
          <a:p>
            <a:pPr marL="7620" marR="2540">
              <a:lnSpc>
                <a:spcPct val="100000"/>
              </a:lnSpc>
              <a:spcBef>
                <a:spcPts val="64"/>
              </a:spcBef>
            </a:pPr>
            <a:endParaRPr lang="fr-FR" sz="1800" dirty="0">
              <a:latin typeface="Fira Sans Light"/>
            </a:endParaRPr>
          </a:p>
        </p:txBody>
      </p:sp>
      <p:sp>
        <p:nvSpPr>
          <p:cNvPr id="36" name="object 41">
            <a:extLst>
              <a:ext uri="{FF2B5EF4-FFF2-40B4-BE49-F238E27FC236}">
                <a16:creationId xmlns:a16="http://schemas.microsoft.com/office/drawing/2014/main" id="{9633FB9A-7F7A-A08D-6712-EFF7699C2570}"/>
              </a:ext>
            </a:extLst>
          </p:cNvPr>
          <p:cNvSpPr/>
          <p:nvPr/>
        </p:nvSpPr>
        <p:spPr>
          <a:xfrm>
            <a:off x="109530" y="2039975"/>
            <a:ext cx="1418418" cy="1227762"/>
          </a:xfrm>
          <a:custGeom>
            <a:avLst/>
            <a:gdLst/>
            <a:ahLst/>
            <a:cxnLst/>
            <a:rect l="l" t="t" r="r" b="b"/>
            <a:pathLst>
              <a:path w="978535" h="847725">
                <a:moveTo>
                  <a:pt x="733729" y="0"/>
                </a:moveTo>
                <a:lnTo>
                  <a:pt x="244576" y="0"/>
                </a:lnTo>
                <a:lnTo>
                  <a:pt x="0" y="423621"/>
                </a:lnTo>
                <a:lnTo>
                  <a:pt x="244576" y="847229"/>
                </a:lnTo>
                <a:lnTo>
                  <a:pt x="733729" y="847229"/>
                </a:lnTo>
                <a:lnTo>
                  <a:pt x="978306" y="423621"/>
                </a:lnTo>
                <a:lnTo>
                  <a:pt x="733729" y="0"/>
                </a:lnTo>
                <a:close/>
              </a:path>
            </a:pathLst>
          </a:custGeom>
          <a:ln w="12700">
            <a:solidFill>
              <a:srgbClr val="EA5C15"/>
            </a:solidFill>
          </a:ln>
        </p:spPr>
        <p:txBody>
          <a:bodyPr wrap="square" lIns="0" tIns="0" rIns="0" bIns="0" rtlCol="0" anchor="ctr"/>
          <a:lstStyle/>
          <a:p>
            <a:pPr algn="ctr" defTabSz="1219170"/>
            <a:r>
              <a:rPr lang="fr-FR" sz="1200" b="1" dirty="0">
                <a:solidFill>
                  <a:srgbClr val="000000"/>
                </a:solidFill>
                <a:latin typeface="Fira Sans Medium"/>
              </a:rPr>
              <a:t>FORGEAGE</a:t>
            </a:r>
            <a:endParaRPr lang="fr-FR" b="1" dirty="0">
              <a:latin typeface="Fira Sans Medium"/>
            </a:endParaRPr>
          </a:p>
        </p:txBody>
      </p:sp>
      <p:sp>
        <p:nvSpPr>
          <p:cNvPr id="38" name="object 42">
            <a:extLst>
              <a:ext uri="{FF2B5EF4-FFF2-40B4-BE49-F238E27FC236}">
                <a16:creationId xmlns:a16="http://schemas.microsoft.com/office/drawing/2014/main" id="{7A559037-01DC-D17B-757D-CD1578488C53}"/>
              </a:ext>
            </a:extLst>
          </p:cNvPr>
          <p:cNvSpPr/>
          <p:nvPr/>
        </p:nvSpPr>
        <p:spPr>
          <a:xfrm>
            <a:off x="2312692" y="3297583"/>
            <a:ext cx="1408121" cy="1227762"/>
          </a:xfrm>
          <a:custGeom>
            <a:avLst/>
            <a:gdLst/>
            <a:ahLst/>
            <a:cxnLst/>
            <a:rect l="l" t="t" r="r" b="b"/>
            <a:pathLst>
              <a:path w="978535" h="847725">
                <a:moveTo>
                  <a:pt x="733729" y="0"/>
                </a:moveTo>
                <a:lnTo>
                  <a:pt x="244576" y="0"/>
                </a:lnTo>
                <a:lnTo>
                  <a:pt x="0" y="423621"/>
                </a:lnTo>
                <a:lnTo>
                  <a:pt x="244576" y="847229"/>
                </a:lnTo>
                <a:lnTo>
                  <a:pt x="733729" y="847229"/>
                </a:lnTo>
                <a:lnTo>
                  <a:pt x="978306" y="423621"/>
                </a:lnTo>
                <a:lnTo>
                  <a:pt x="733729" y="0"/>
                </a:lnTo>
                <a:close/>
              </a:path>
            </a:pathLst>
          </a:custGeom>
          <a:ln w="12700">
            <a:solidFill>
              <a:srgbClr val="EA5C15"/>
            </a:solidFill>
          </a:ln>
        </p:spPr>
        <p:txBody>
          <a:bodyPr wrap="square" lIns="0" tIns="0" rIns="0" bIns="0" rtlCol="0" anchor="ctr"/>
          <a:lstStyle/>
          <a:p>
            <a:pPr algn="ctr" defTabSz="1219170"/>
            <a:r>
              <a:rPr lang="fr-FR" sz="1200" b="1" dirty="0">
                <a:solidFill>
                  <a:srgbClr val="000000"/>
                </a:solidFill>
                <a:latin typeface="Fira Sans Medium"/>
              </a:rPr>
              <a:t>DÉCOLLETAGE</a:t>
            </a:r>
            <a:endParaRPr lang="fr-FR" b="1" dirty="0">
              <a:latin typeface="Fira Sans Medium"/>
            </a:endParaRPr>
          </a:p>
        </p:txBody>
      </p:sp>
      <p:sp>
        <p:nvSpPr>
          <p:cNvPr id="40" name="object 43">
            <a:extLst>
              <a:ext uri="{FF2B5EF4-FFF2-40B4-BE49-F238E27FC236}">
                <a16:creationId xmlns:a16="http://schemas.microsoft.com/office/drawing/2014/main" id="{28BC9A84-E379-855F-0E2B-2699BB846F1A}"/>
              </a:ext>
            </a:extLst>
          </p:cNvPr>
          <p:cNvSpPr/>
          <p:nvPr/>
        </p:nvSpPr>
        <p:spPr>
          <a:xfrm>
            <a:off x="111382" y="3301768"/>
            <a:ext cx="1418418" cy="1227762"/>
          </a:xfrm>
          <a:custGeom>
            <a:avLst/>
            <a:gdLst/>
            <a:ahLst/>
            <a:cxnLst/>
            <a:rect l="l" t="t" r="r" b="b"/>
            <a:pathLst>
              <a:path w="978535" h="847725">
                <a:moveTo>
                  <a:pt x="733729" y="0"/>
                </a:moveTo>
                <a:lnTo>
                  <a:pt x="244576" y="0"/>
                </a:lnTo>
                <a:lnTo>
                  <a:pt x="0" y="423621"/>
                </a:lnTo>
                <a:lnTo>
                  <a:pt x="244576" y="847229"/>
                </a:lnTo>
                <a:lnTo>
                  <a:pt x="733729" y="847229"/>
                </a:lnTo>
                <a:lnTo>
                  <a:pt x="978306" y="423621"/>
                </a:lnTo>
                <a:lnTo>
                  <a:pt x="733729" y="0"/>
                </a:lnTo>
                <a:close/>
              </a:path>
            </a:pathLst>
          </a:custGeom>
          <a:ln w="12700">
            <a:solidFill>
              <a:srgbClr val="EA5C15"/>
            </a:solidFill>
          </a:ln>
        </p:spPr>
        <p:txBody>
          <a:bodyPr wrap="square" lIns="0" tIns="0" rIns="0" bIns="0" rtlCol="0" anchor="ctr"/>
          <a:lstStyle/>
          <a:p>
            <a:pPr algn="ctr" defTabSz="1219170"/>
            <a:r>
              <a:rPr lang="fr-FR" sz="1200" b="1" dirty="0">
                <a:solidFill>
                  <a:srgbClr val="000000"/>
                </a:solidFill>
                <a:latin typeface="Fira Sans Medium"/>
              </a:rPr>
              <a:t>EMBOUTISSAGE</a:t>
            </a:r>
            <a:endParaRPr lang="fr-FR" b="1" dirty="0">
              <a:latin typeface="Fira Sans Medium"/>
            </a:endParaRPr>
          </a:p>
        </p:txBody>
      </p:sp>
      <p:sp>
        <p:nvSpPr>
          <p:cNvPr id="42" name="object 44">
            <a:extLst>
              <a:ext uri="{FF2B5EF4-FFF2-40B4-BE49-F238E27FC236}">
                <a16:creationId xmlns:a16="http://schemas.microsoft.com/office/drawing/2014/main" id="{4EDB8AAE-A5DC-AF23-CF2A-86B5099AEC0C}"/>
              </a:ext>
            </a:extLst>
          </p:cNvPr>
          <p:cNvSpPr/>
          <p:nvPr/>
        </p:nvSpPr>
        <p:spPr>
          <a:xfrm>
            <a:off x="1211808" y="3929214"/>
            <a:ext cx="1418853" cy="1227762"/>
          </a:xfrm>
          <a:custGeom>
            <a:avLst/>
            <a:gdLst/>
            <a:ahLst/>
            <a:cxnLst/>
            <a:rect l="l" t="t" r="r" b="b"/>
            <a:pathLst>
              <a:path w="978535" h="847725">
                <a:moveTo>
                  <a:pt x="733729" y="0"/>
                </a:moveTo>
                <a:lnTo>
                  <a:pt x="244576" y="0"/>
                </a:lnTo>
                <a:lnTo>
                  <a:pt x="0" y="423621"/>
                </a:lnTo>
                <a:lnTo>
                  <a:pt x="244576" y="847229"/>
                </a:lnTo>
                <a:lnTo>
                  <a:pt x="733729" y="847229"/>
                </a:lnTo>
                <a:lnTo>
                  <a:pt x="978306" y="423621"/>
                </a:lnTo>
                <a:lnTo>
                  <a:pt x="733729" y="0"/>
                </a:lnTo>
                <a:close/>
              </a:path>
            </a:pathLst>
          </a:custGeom>
          <a:ln w="12700">
            <a:solidFill>
              <a:srgbClr val="EA5C15"/>
            </a:solidFill>
          </a:ln>
        </p:spPr>
        <p:txBody>
          <a:bodyPr wrap="square" lIns="0" tIns="0" rIns="0" bIns="0" rtlCol="0" anchor="ctr"/>
          <a:lstStyle/>
          <a:p>
            <a:pPr algn="ctr" defTabSz="1219170"/>
            <a:r>
              <a:rPr lang="fr-FR" sz="1200" b="1" dirty="0">
                <a:solidFill>
                  <a:srgbClr val="EA5C15"/>
                </a:solidFill>
                <a:latin typeface="Fira Sans Medium"/>
              </a:rPr>
              <a:t>FRAISAGE</a:t>
            </a:r>
            <a:endParaRPr lang="fr-FR" b="1">
              <a:solidFill>
                <a:srgbClr val="EA5C15"/>
              </a:solidFill>
              <a:latin typeface="Fira Sans Medium"/>
              <a:ea typeface="Calibri"/>
              <a:cs typeface="Calibri"/>
            </a:endParaRPr>
          </a:p>
        </p:txBody>
      </p:sp>
      <p:sp>
        <p:nvSpPr>
          <p:cNvPr id="44" name="object 45">
            <a:extLst>
              <a:ext uri="{FF2B5EF4-FFF2-40B4-BE49-F238E27FC236}">
                <a16:creationId xmlns:a16="http://schemas.microsoft.com/office/drawing/2014/main" id="{B04B0811-7B62-C558-8DFE-978EC1C32954}"/>
              </a:ext>
            </a:extLst>
          </p:cNvPr>
          <p:cNvSpPr/>
          <p:nvPr/>
        </p:nvSpPr>
        <p:spPr>
          <a:xfrm>
            <a:off x="1211053" y="1411857"/>
            <a:ext cx="1418418" cy="1227762"/>
          </a:xfrm>
          <a:custGeom>
            <a:avLst/>
            <a:gdLst/>
            <a:ahLst/>
            <a:cxnLst/>
            <a:rect l="l" t="t" r="r" b="b"/>
            <a:pathLst>
              <a:path w="978535" h="847725">
                <a:moveTo>
                  <a:pt x="733729" y="0"/>
                </a:moveTo>
                <a:lnTo>
                  <a:pt x="244576" y="0"/>
                </a:lnTo>
                <a:lnTo>
                  <a:pt x="0" y="423621"/>
                </a:lnTo>
                <a:lnTo>
                  <a:pt x="244576" y="847229"/>
                </a:lnTo>
                <a:lnTo>
                  <a:pt x="733729" y="847229"/>
                </a:lnTo>
                <a:lnTo>
                  <a:pt x="978306" y="423621"/>
                </a:lnTo>
                <a:lnTo>
                  <a:pt x="733729" y="0"/>
                </a:lnTo>
                <a:close/>
              </a:path>
            </a:pathLst>
          </a:custGeom>
          <a:ln w="12700">
            <a:solidFill>
              <a:srgbClr val="EA5C15"/>
            </a:solidFill>
          </a:ln>
        </p:spPr>
        <p:txBody>
          <a:bodyPr wrap="square" lIns="0" tIns="0" rIns="0" bIns="0" rtlCol="0" anchor="ctr"/>
          <a:lstStyle/>
          <a:p>
            <a:pPr algn="ctr" defTabSz="1219170"/>
            <a:r>
              <a:rPr lang="fr-FR" sz="1200" b="1" dirty="0">
                <a:solidFill>
                  <a:srgbClr val="EA5C15"/>
                </a:solidFill>
                <a:latin typeface="Fira Sans Medium"/>
              </a:rPr>
              <a:t>TÔLERIE</a:t>
            </a:r>
            <a:endParaRPr lang="fr-FR" b="1">
              <a:solidFill>
                <a:srgbClr val="EA5C15"/>
              </a:solidFill>
              <a:latin typeface="Fira Sans Medium"/>
              <a:ea typeface="Calibri"/>
              <a:cs typeface="Calibri"/>
            </a:endParaRPr>
          </a:p>
        </p:txBody>
      </p:sp>
      <p:sp>
        <p:nvSpPr>
          <p:cNvPr id="46" name="object 46">
            <a:extLst>
              <a:ext uri="{FF2B5EF4-FFF2-40B4-BE49-F238E27FC236}">
                <a16:creationId xmlns:a16="http://schemas.microsoft.com/office/drawing/2014/main" id="{0ED0C335-35D0-F7BA-7774-820ABDEFE29F}"/>
              </a:ext>
            </a:extLst>
          </p:cNvPr>
          <p:cNvSpPr/>
          <p:nvPr/>
        </p:nvSpPr>
        <p:spPr>
          <a:xfrm>
            <a:off x="108967" y="4560701"/>
            <a:ext cx="1418418" cy="1227762"/>
          </a:xfrm>
          <a:custGeom>
            <a:avLst/>
            <a:gdLst/>
            <a:ahLst/>
            <a:cxnLst/>
            <a:rect l="l" t="t" r="r" b="b"/>
            <a:pathLst>
              <a:path w="978535" h="847725">
                <a:moveTo>
                  <a:pt x="733729" y="0"/>
                </a:moveTo>
                <a:lnTo>
                  <a:pt x="244576" y="0"/>
                </a:lnTo>
                <a:lnTo>
                  <a:pt x="0" y="423621"/>
                </a:lnTo>
                <a:lnTo>
                  <a:pt x="244576" y="847229"/>
                </a:lnTo>
                <a:lnTo>
                  <a:pt x="733729" y="847229"/>
                </a:lnTo>
                <a:lnTo>
                  <a:pt x="978306" y="423621"/>
                </a:lnTo>
                <a:lnTo>
                  <a:pt x="733729" y="0"/>
                </a:lnTo>
                <a:close/>
              </a:path>
            </a:pathLst>
          </a:custGeom>
          <a:ln w="12700">
            <a:solidFill>
              <a:srgbClr val="EA5C15"/>
            </a:solidFill>
          </a:ln>
        </p:spPr>
        <p:txBody>
          <a:bodyPr wrap="square" lIns="0" tIns="0" rIns="0" bIns="0" rtlCol="0" anchor="ctr"/>
          <a:lstStyle/>
          <a:p>
            <a:pPr algn="ctr" defTabSz="1219170"/>
            <a:r>
              <a:rPr lang="fr-FR" sz="1200" b="1" dirty="0">
                <a:solidFill>
                  <a:srgbClr val="000000"/>
                </a:solidFill>
                <a:latin typeface="Fira Sans Medium"/>
              </a:rPr>
              <a:t>PLIAGE</a:t>
            </a:r>
            <a:endParaRPr lang="fr-FR" b="1" dirty="0">
              <a:latin typeface="Fira Sans Medium"/>
            </a:endParaRPr>
          </a:p>
        </p:txBody>
      </p:sp>
      <p:sp>
        <p:nvSpPr>
          <p:cNvPr id="47" name="object 8">
            <a:extLst>
              <a:ext uri="{FF2B5EF4-FFF2-40B4-BE49-F238E27FC236}">
                <a16:creationId xmlns:a16="http://schemas.microsoft.com/office/drawing/2014/main" id="{EA275C9E-CF2D-262B-015F-9DB7E7D16657}"/>
              </a:ext>
            </a:extLst>
          </p:cNvPr>
          <p:cNvSpPr/>
          <p:nvPr/>
        </p:nvSpPr>
        <p:spPr>
          <a:xfrm>
            <a:off x="2312357" y="2038764"/>
            <a:ext cx="1418418" cy="1227762"/>
          </a:xfrm>
          <a:custGeom>
            <a:avLst/>
            <a:gdLst/>
            <a:ahLst/>
            <a:cxnLst/>
            <a:rect l="l" t="t" r="r" b="b"/>
            <a:pathLst>
              <a:path w="978535" h="847725">
                <a:moveTo>
                  <a:pt x="733729" y="0"/>
                </a:moveTo>
                <a:lnTo>
                  <a:pt x="244576" y="0"/>
                </a:lnTo>
                <a:lnTo>
                  <a:pt x="0" y="423621"/>
                </a:lnTo>
                <a:lnTo>
                  <a:pt x="244576" y="847229"/>
                </a:lnTo>
                <a:lnTo>
                  <a:pt x="733729" y="847229"/>
                </a:lnTo>
                <a:lnTo>
                  <a:pt x="978306" y="423621"/>
                </a:lnTo>
                <a:lnTo>
                  <a:pt x="733729" y="0"/>
                </a:lnTo>
                <a:close/>
              </a:path>
            </a:pathLst>
          </a:custGeom>
          <a:ln w="12700">
            <a:solidFill>
              <a:srgbClr val="EA5C15"/>
            </a:solidFill>
          </a:ln>
        </p:spPr>
        <p:txBody>
          <a:bodyPr wrap="square" lIns="0" tIns="0" rIns="0" bIns="0"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r>
              <a:rPr lang="fr-FR" sz="1200" b="1" dirty="0">
                <a:solidFill>
                  <a:srgbClr val="000000"/>
                </a:solidFill>
                <a:latin typeface="Fira Sans Medium"/>
              </a:rPr>
              <a:t>DÉCOUPE LASER</a:t>
            </a:r>
            <a:endParaRPr lang="fr-FR" b="1" dirty="0">
              <a:latin typeface="Fira Sans Medium"/>
            </a:endParaRPr>
          </a:p>
        </p:txBody>
      </p:sp>
      <p:sp>
        <p:nvSpPr>
          <p:cNvPr id="2" name="object 41">
            <a:extLst>
              <a:ext uri="{FF2B5EF4-FFF2-40B4-BE49-F238E27FC236}">
                <a16:creationId xmlns:a16="http://schemas.microsoft.com/office/drawing/2014/main" id="{0A4E1343-9DE3-AF24-3B5C-6B85B6FB1AAF}"/>
              </a:ext>
            </a:extLst>
          </p:cNvPr>
          <p:cNvSpPr/>
          <p:nvPr/>
        </p:nvSpPr>
        <p:spPr>
          <a:xfrm>
            <a:off x="5274703" y="2336386"/>
            <a:ext cx="1418418" cy="1227762"/>
          </a:xfrm>
          <a:custGeom>
            <a:avLst/>
            <a:gdLst/>
            <a:ahLst/>
            <a:cxnLst/>
            <a:rect l="l" t="t" r="r" b="b"/>
            <a:pathLst>
              <a:path w="978535" h="847725">
                <a:moveTo>
                  <a:pt x="733729" y="0"/>
                </a:moveTo>
                <a:lnTo>
                  <a:pt x="244576" y="0"/>
                </a:lnTo>
                <a:lnTo>
                  <a:pt x="0" y="423621"/>
                </a:lnTo>
                <a:lnTo>
                  <a:pt x="244576" y="847229"/>
                </a:lnTo>
                <a:lnTo>
                  <a:pt x="733729" y="847229"/>
                </a:lnTo>
                <a:lnTo>
                  <a:pt x="978306" y="423621"/>
                </a:lnTo>
                <a:lnTo>
                  <a:pt x="733729" y="0"/>
                </a:lnTo>
                <a:close/>
              </a:path>
            </a:pathLst>
          </a:custGeom>
          <a:ln w="12700">
            <a:solidFill>
              <a:srgbClr val="EA5C15"/>
            </a:solidFill>
          </a:ln>
        </p:spPr>
        <p:txBody>
          <a:bodyPr wrap="square" lIns="0" tIns="0" rIns="0" bIns="0" rtlCol="0" anchor="ctr"/>
          <a:lstStyle/>
          <a:p>
            <a:pPr algn="ctr" defTabSz="1219170"/>
            <a:r>
              <a:rPr lang="fr-FR" sz="1200" b="1" dirty="0">
                <a:solidFill>
                  <a:srgbClr val="000000"/>
                </a:solidFill>
                <a:latin typeface="Fira Sans Medium"/>
              </a:rPr>
              <a:t>FORAGE</a:t>
            </a:r>
            <a:endParaRPr sz="1200" b="1" dirty="0">
              <a:solidFill>
                <a:srgbClr val="000000"/>
              </a:solidFill>
              <a:latin typeface="Fira Sans Medium"/>
            </a:endParaRPr>
          </a:p>
        </p:txBody>
      </p:sp>
      <p:sp>
        <p:nvSpPr>
          <p:cNvPr id="5" name="object 42">
            <a:extLst>
              <a:ext uri="{FF2B5EF4-FFF2-40B4-BE49-F238E27FC236}">
                <a16:creationId xmlns:a16="http://schemas.microsoft.com/office/drawing/2014/main" id="{F4EB539C-19C4-88F7-B441-AAB4AFBAEEAB}"/>
              </a:ext>
            </a:extLst>
          </p:cNvPr>
          <p:cNvSpPr/>
          <p:nvPr/>
        </p:nvSpPr>
        <p:spPr>
          <a:xfrm>
            <a:off x="5276711" y="4881941"/>
            <a:ext cx="1408121" cy="1227762"/>
          </a:xfrm>
          <a:custGeom>
            <a:avLst/>
            <a:gdLst/>
            <a:ahLst/>
            <a:cxnLst/>
            <a:rect l="l" t="t" r="r" b="b"/>
            <a:pathLst>
              <a:path w="978535" h="847725">
                <a:moveTo>
                  <a:pt x="733729" y="0"/>
                </a:moveTo>
                <a:lnTo>
                  <a:pt x="244576" y="0"/>
                </a:lnTo>
                <a:lnTo>
                  <a:pt x="0" y="423621"/>
                </a:lnTo>
                <a:lnTo>
                  <a:pt x="244576" y="847229"/>
                </a:lnTo>
                <a:lnTo>
                  <a:pt x="733729" y="847229"/>
                </a:lnTo>
                <a:lnTo>
                  <a:pt x="978306" y="423621"/>
                </a:lnTo>
                <a:lnTo>
                  <a:pt x="733729" y="0"/>
                </a:lnTo>
                <a:close/>
              </a:path>
            </a:pathLst>
          </a:custGeom>
          <a:ln w="12700">
            <a:solidFill>
              <a:srgbClr val="EA5C15"/>
            </a:solidFill>
          </a:ln>
        </p:spPr>
        <p:txBody>
          <a:bodyPr wrap="square" lIns="0" tIns="0" rIns="0" bIns="0" rtlCol="0" anchor="ctr"/>
          <a:lstStyle/>
          <a:p>
            <a:pPr algn="ctr" defTabSz="1219170"/>
            <a:r>
              <a:rPr lang="fr-FR" sz="1200" b="1" dirty="0">
                <a:solidFill>
                  <a:srgbClr val="000000"/>
                </a:solidFill>
                <a:latin typeface="Fira Sans Medium"/>
              </a:rPr>
              <a:t>RODAGE</a:t>
            </a:r>
            <a:endParaRPr sz="1200" b="1" dirty="0">
              <a:solidFill>
                <a:srgbClr val="000000"/>
              </a:solidFill>
              <a:latin typeface="Fira Sans Medium"/>
            </a:endParaRPr>
          </a:p>
        </p:txBody>
      </p:sp>
      <p:sp>
        <p:nvSpPr>
          <p:cNvPr id="10" name="object 43">
            <a:extLst>
              <a:ext uri="{FF2B5EF4-FFF2-40B4-BE49-F238E27FC236}">
                <a16:creationId xmlns:a16="http://schemas.microsoft.com/office/drawing/2014/main" id="{1F4A4D30-515D-7207-CBFB-7F92DBF8F84F}"/>
              </a:ext>
            </a:extLst>
          </p:cNvPr>
          <p:cNvSpPr/>
          <p:nvPr/>
        </p:nvSpPr>
        <p:spPr>
          <a:xfrm>
            <a:off x="5272847" y="3603409"/>
            <a:ext cx="1418418" cy="1227762"/>
          </a:xfrm>
          <a:custGeom>
            <a:avLst/>
            <a:gdLst/>
            <a:ahLst/>
            <a:cxnLst/>
            <a:rect l="l" t="t" r="r" b="b"/>
            <a:pathLst>
              <a:path w="978535" h="847725">
                <a:moveTo>
                  <a:pt x="733729" y="0"/>
                </a:moveTo>
                <a:lnTo>
                  <a:pt x="244576" y="0"/>
                </a:lnTo>
                <a:lnTo>
                  <a:pt x="0" y="423621"/>
                </a:lnTo>
                <a:lnTo>
                  <a:pt x="244576" y="847229"/>
                </a:lnTo>
                <a:lnTo>
                  <a:pt x="733729" y="847229"/>
                </a:lnTo>
                <a:lnTo>
                  <a:pt x="978306" y="423621"/>
                </a:lnTo>
                <a:lnTo>
                  <a:pt x="733729" y="0"/>
                </a:lnTo>
                <a:close/>
              </a:path>
            </a:pathLst>
          </a:custGeom>
          <a:ln w="12700">
            <a:solidFill>
              <a:srgbClr val="EA5C15"/>
            </a:solidFill>
          </a:ln>
        </p:spPr>
        <p:txBody>
          <a:bodyPr wrap="square" lIns="0" tIns="0" rIns="0" bIns="0" rtlCol="0" anchor="ctr"/>
          <a:lstStyle/>
          <a:p>
            <a:pPr algn="ctr" defTabSz="1219170"/>
            <a:r>
              <a:rPr lang="fr-FR" sz="1200" b="1" dirty="0">
                <a:solidFill>
                  <a:srgbClr val="000000"/>
                </a:solidFill>
                <a:latin typeface="Fira Sans Medium"/>
              </a:rPr>
              <a:t>TRAITEMENT THERMIQUE</a:t>
            </a:r>
            <a:endParaRPr sz="1200" b="1" dirty="0">
              <a:solidFill>
                <a:srgbClr val="000000"/>
              </a:solidFill>
              <a:latin typeface="Fira Sans Medium"/>
            </a:endParaRPr>
          </a:p>
        </p:txBody>
      </p:sp>
      <p:sp>
        <p:nvSpPr>
          <p:cNvPr id="11" name="object 44">
            <a:extLst>
              <a:ext uri="{FF2B5EF4-FFF2-40B4-BE49-F238E27FC236}">
                <a16:creationId xmlns:a16="http://schemas.microsoft.com/office/drawing/2014/main" id="{40D1B1B7-680A-4528-79BB-81697145EE45}"/>
              </a:ext>
            </a:extLst>
          </p:cNvPr>
          <p:cNvSpPr/>
          <p:nvPr/>
        </p:nvSpPr>
        <p:spPr>
          <a:xfrm>
            <a:off x="3057053" y="4874338"/>
            <a:ext cx="1418853" cy="1227762"/>
          </a:xfrm>
          <a:custGeom>
            <a:avLst/>
            <a:gdLst/>
            <a:ahLst/>
            <a:cxnLst/>
            <a:rect l="l" t="t" r="r" b="b"/>
            <a:pathLst>
              <a:path w="978535" h="847725">
                <a:moveTo>
                  <a:pt x="733729" y="0"/>
                </a:moveTo>
                <a:lnTo>
                  <a:pt x="244576" y="0"/>
                </a:lnTo>
                <a:lnTo>
                  <a:pt x="0" y="423621"/>
                </a:lnTo>
                <a:lnTo>
                  <a:pt x="244576" y="847229"/>
                </a:lnTo>
                <a:lnTo>
                  <a:pt x="733729" y="847229"/>
                </a:lnTo>
                <a:lnTo>
                  <a:pt x="978306" y="423621"/>
                </a:lnTo>
                <a:lnTo>
                  <a:pt x="733729" y="0"/>
                </a:lnTo>
                <a:close/>
              </a:path>
            </a:pathLst>
          </a:custGeom>
          <a:ln w="12700">
            <a:solidFill>
              <a:srgbClr val="EA5C15"/>
            </a:solidFill>
          </a:ln>
        </p:spPr>
        <p:txBody>
          <a:bodyPr wrap="square" lIns="0" tIns="0" rIns="0" bIns="0" rtlCol="0" anchor="ctr"/>
          <a:lstStyle/>
          <a:p>
            <a:pPr algn="ctr" defTabSz="1219170"/>
            <a:r>
              <a:rPr lang="fr-FR" sz="1200" b="1" dirty="0">
                <a:solidFill>
                  <a:srgbClr val="000000"/>
                </a:solidFill>
                <a:latin typeface="Fira Sans Medium"/>
              </a:rPr>
              <a:t>RECTIFICATION</a:t>
            </a:r>
            <a:endParaRPr sz="1200" b="1" dirty="0">
              <a:solidFill>
                <a:srgbClr val="000000"/>
              </a:solidFill>
              <a:latin typeface="Fira Sans Medium"/>
            </a:endParaRPr>
          </a:p>
        </p:txBody>
      </p:sp>
      <p:sp>
        <p:nvSpPr>
          <p:cNvPr id="12" name="object 45">
            <a:extLst>
              <a:ext uri="{FF2B5EF4-FFF2-40B4-BE49-F238E27FC236}">
                <a16:creationId xmlns:a16="http://schemas.microsoft.com/office/drawing/2014/main" id="{E9CAABED-DB7C-D87B-FC73-54D0905472DD}"/>
              </a:ext>
            </a:extLst>
          </p:cNvPr>
          <p:cNvSpPr/>
          <p:nvPr/>
        </p:nvSpPr>
        <p:spPr>
          <a:xfrm>
            <a:off x="4166222" y="4244205"/>
            <a:ext cx="1418418" cy="1227762"/>
          </a:xfrm>
          <a:custGeom>
            <a:avLst/>
            <a:gdLst/>
            <a:ahLst/>
            <a:cxnLst/>
            <a:rect l="l" t="t" r="r" b="b"/>
            <a:pathLst>
              <a:path w="978535" h="847725">
                <a:moveTo>
                  <a:pt x="733729" y="0"/>
                </a:moveTo>
                <a:lnTo>
                  <a:pt x="244576" y="0"/>
                </a:lnTo>
                <a:lnTo>
                  <a:pt x="0" y="423621"/>
                </a:lnTo>
                <a:lnTo>
                  <a:pt x="244576" y="847229"/>
                </a:lnTo>
                <a:lnTo>
                  <a:pt x="733729" y="847229"/>
                </a:lnTo>
                <a:lnTo>
                  <a:pt x="978306" y="423621"/>
                </a:lnTo>
                <a:lnTo>
                  <a:pt x="733729" y="0"/>
                </a:lnTo>
                <a:close/>
              </a:path>
            </a:pathLst>
          </a:custGeom>
          <a:ln w="12700">
            <a:solidFill>
              <a:srgbClr val="EA5C15"/>
            </a:solidFill>
          </a:ln>
        </p:spPr>
        <p:txBody>
          <a:bodyPr wrap="square" lIns="0" tIns="0" rIns="0" bIns="0" rtlCol="0" anchor="ctr"/>
          <a:lstStyle/>
          <a:p>
            <a:pPr algn="ctr" defTabSz="1219170"/>
            <a:r>
              <a:rPr lang="fr-FR" sz="1200" b="1" dirty="0">
                <a:solidFill>
                  <a:srgbClr val="000000"/>
                </a:solidFill>
                <a:latin typeface="Fira Sans Medium"/>
              </a:rPr>
              <a:t>TRAITEMENT DE SURFACE</a:t>
            </a:r>
            <a:endParaRPr sz="1200" b="1" dirty="0">
              <a:solidFill>
                <a:srgbClr val="000000"/>
              </a:solidFill>
              <a:latin typeface="Fira Sans Medium"/>
            </a:endParaRPr>
          </a:p>
        </p:txBody>
      </p:sp>
      <p:sp>
        <p:nvSpPr>
          <p:cNvPr id="15" name="object 46">
            <a:extLst>
              <a:ext uri="{FF2B5EF4-FFF2-40B4-BE49-F238E27FC236}">
                <a16:creationId xmlns:a16="http://schemas.microsoft.com/office/drawing/2014/main" id="{F870079B-9003-931A-C613-98288E34C12A}"/>
              </a:ext>
            </a:extLst>
          </p:cNvPr>
          <p:cNvSpPr/>
          <p:nvPr/>
        </p:nvSpPr>
        <p:spPr>
          <a:xfrm>
            <a:off x="4165600" y="5515565"/>
            <a:ext cx="1418418" cy="1227762"/>
          </a:xfrm>
          <a:custGeom>
            <a:avLst/>
            <a:gdLst/>
            <a:ahLst/>
            <a:cxnLst/>
            <a:rect l="l" t="t" r="r" b="b"/>
            <a:pathLst>
              <a:path w="978535" h="847725">
                <a:moveTo>
                  <a:pt x="733729" y="0"/>
                </a:moveTo>
                <a:lnTo>
                  <a:pt x="244576" y="0"/>
                </a:lnTo>
                <a:lnTo>
                  <a:pt x="0" y="423621"/>
                </a:lnTo>
                <a:lnTo>
                  <a:pt x="244576" y="847229"/>
                </a:lnTo>
                <a:lnTo>
                  <a:pt x="733729" y="847229"/>
                </a:lnTo>
                <a:lnTo>
                  <a:pt x="978306" y="423621"/>
                </a:lnTo>
                <a:lnTo>
                  <a:pt x="733729" y="0"/>
                </a:lnTo>
                <a:close/>
              </a:path>
            </a:pathLst>
          </a:custGeom>
          <a:ln w="12700">
            <a:solidFill>
              <a:srgbClr val="EA5C15"/>
            </a:solidFill>
          </a:ln>
        </p:spPr>
        <p:txBody>
          <a:bodyPr wrap="square" lIns="0" tIns="0" rIns="0" bIns="0" rtlCol="0" anchor="ctr"/>
          <a:lstStyle/>
          <a:p>
            <a:pPr algn="ctr" defTabSz="1219170"/>
            <a:r>
              <a:rPr lang="fr-FR" sz="1200" b="1" dirty="0">
                <a:solidFill>
                  <a:srgbClr val="000000"/>
                </a:solidFill>
                <a:latin typeface="Fira Sans Medium"/>
              </a:rPr>
              <a:t>PEINTURE</a:t>
            </a:r>
            <a:endParaRPr sz="1200" b="1" dirty="0">
              <a:solidFill>
                <a:srgbClr val="000000"/>
              </a:solidFill>
              <a:latin typeface="Fira Sans Medium"/>
            </a:endParaRPr>
          </a:p>
        </p:txBody>
      </p:sp>
      <p:sp>
        <p:nvSpPr>
          <p:cNvPr id="16" name="object 8">
            <a:extLst>
              <a:ext uri="{FF2B5EF4-FFF2-40B4-BE49-F238E27FC236}">
                <a16:creationId xmlns:a16="http://schemas.microsoft.com/office/drawing/2014/main" id="{CB8C3A9B-85DF-38CA-DED7-952BBBE3549C}"/>
              </a:ext>
            </a:extLst>
          </p:cNvPr>
          <p:cNvSpPr/>
          <p:nvPr/>
        </p:nvSpPr>
        <p:spPr>
          <a:xfrm>
            <a:off x="4163553" y="2965839"/>
            <a:ext cx="1418418" cy="1227762"/>
          </a:xfrm>
          <a:custGeom>
            <a:avLst/>
            <a:gdLst/>
            <a:ahLst/>
            <a:cxnLst/>
            <a:rect l="l" t="t" r="r" b="b"/>
            <a:pathLst>
              <a:path w="978535" h="847725">
                <a:moveTo>
                  <a:pt x="733729" y="0"/>
                </a:moveTo>
                <a:lnTo>
                  <a:pt x="244576" y="0"/>
                </a:lnTo>
                <a:lnTo>
                  <a:pt x="0" y="423621"/>
                </a:lnTo>
                <a:lnTo>
                  <a:pt x="244576" y="847229"/>
                </a:lnTo>
                <a:lnTo>
                  <a:pt x="733729" y="847229"/>
                </a:lnTo>
                <a:lnTo>
                  <a:pt x="978306" y="423621"/>
                </a:lnTo>
                <a:lnTo>
                  <a:pt x="733729" y="0"/>
                </a:lnTo>
                <a:close/>
              </a:path>
            </a:pathLst>
          </a:custGeom>
          <a:ln w="12700">
            <a:solidFill>
              <a:srgbClr val="EA5C15"/>
            </a:solidFill>
          </a:ln>
        </p:spPr>
        <p:txBody>
          <a:bodyPr wrap="square" lIns="0" tIns="0" rIns="0" bIns="0"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r>
              <a:rPr lang="fr-FR" sz="1200" b="1" dirty="0">
                <a:solidFill>
                  <a:srgbClr val="000000"/>
                </a:solidFill>
                <a:latin typeface="Fira Sans Medium"/>
              </a:rPr>
              <a:t>ELECTRO </a:t>
            </a:r>
          </a:p>
          <a:p>
            <a:pPr algn="ctr" defTabSz="1219170"/>
            <a:r>
              <a:rPr lang="fr-FR" sz="1200" b="1" dirty="0">
                <a:solidFill>
                  <a:srgbClr val="000000"/>
                </a:solidFill>
                <a:latin typeface="Fira Sans Medium"/>
              </a:rPr>
              <a:t>ÉROSION</a:t>
            </a:r>
            <a:endParaRPr sz="1200" b="1" dirty="0">
              <a:solidFill>
                <a:srgbClr val="000000"/>
              </a:solidFill>
              <a:latin typeface="Fira Sans Medium"/>
            </a:endParaRPr>
          </a:p>
        </p:txBody>
      </p:sp>
      <p:sp>
        <p:nvSpPr>
          <p:cNvPr id="17" name="object 45">
            <a:extLst>
              <a:ext uri="{FF2B5EF4-FFF2-40B4-BE49-F238E27FC236}">
                <a16:creationId xmlns:a16="http://schemas.microsoft.com/office/drawing/2014/main" id="{72B839BD-0855-4464-009A-4C1C0F787F10}"/>
              </a:ext>
            </a:extLst>
          </p:cNvPr>
          <p:cNvSpPr/>
          <p:nvPr/>
        </p:nvSpPr>
        <p:spPr>
          <a:xfrm>
            <a:off x="1211051" y="2669628"/>
            <a:ext cx="1418418" cy="1227762"/>
          </a:xfrm>
          <a:custGeom>
            <a:avLst/>
            <a:gdLst/>
            <a:ahLst/>
            <a:cxnLst/>
            <a:rect l="l" t="t" r="r" b="b"/>
            <a:pathLst>
              <a:path w="978535" h="847725">
                <a:moveTo>
                  <a:pt x="733729" y="0"/>
                </a:moveTo>
                <a:lnTo>
                  <a:pt x="244576" y="0"/>
                </a:lnTo>
                <a:lnTo>
                  <a:pt x="0" y="423621"/>
                </a:lnTo>
                <a:lnTo>
                  <a:pt x="244576" y="847229"/>
                </a:lnTo>
                <a:lnTo>
                  <a:pt x="733729" y="847229"/>
                </a:lnTo>
                <a:lnTo>
                  <a:pt x="978306" y="423621"/>
                </a:lnTo>
                <a:lnTo>
                  <a:pt x="733729" y="0"/>
                </a:lnTo>
                <a:close/>
              </a:path>
            </a:pathLst>
          </a:custGeom>
          <a:ln w="12700">
            <a:solidFill>
              <a:srgbClr val="EA5C15"/>
            </a:solidFill>
          </a:ln>
        </p:spPr>
        <p:txBody>
          <a:bodyPr wrap="square" lIns="0" tIns="0" rIns="0" bIns="0" rtlCol="0" anchor="ctr"/>
          <a:lstStyle/>
          <a:p>
            <a:pPr algn="ctr" defTabSz="1219170"/>
            <a:r>
              <a:rPr lang="fr-FR" sz="1200" b="1" dirty="0">
                <a:solidFill>
                  <a:srgbClr val="EA5C15"/>
                </a:solidFill>
                <a:latin typeface="Fira Sans Medium"/>
              </a:rPr>
              <a:t>MÉCANO </a:t>
            </a:r>
            <a:endParaRPr lang="fr-FR" b="1">
              <a:solidFill>
                <a:srgbClr val="EA5C15"/>
              </a:solidFill>
              <a:latin typeface="Fira Sans Medium"/>
              <a:ea typeface="Calibri" panose="020F0502020204030204"/>
              <a:cs typeface="Calibri" panose="020F0502020204030204"/>
            </a:endParaRPr>
          </a:p>
          <a:p>
            <a:pPr algn="ctr" defTabSz="1219170"/>
            <a:r>
              <a:rPr lang="fr-FR" sz="1200" b="1" dirty="0">
                <a:solidFill>
                  <a:srgbClr val="EA5C15"/>
                </a:solidFill>
                <a:latin typeface="Fira Sans Medium"/>
              </a:rPr>
              <a:t>SOUDURE</a:t>
            </a:r>
            <a:endParaRPr lang="fr-FR" b="1">
              <a:solidFill>
                <a:srgbClr val="EA5C15"/>
              </a:solidFill>
              <a:latin typeface="Fira Sans Medium"/>
              <a:ea typeface="Calibri"/>
              <a:cs typeface="Calibri"/>
            </a:endParaRPr>
          </a:p>
        </p:txBody>
      </p:sp>
      <p:sp>
        <p:nvSpPr>
          <p:cNvPr id="18" name="object 45">
            <a:extLst>
              <a:ext uri="{FF2B5EF4-FFF2-40B4-BE49-F238E27FC236}">
                <a16:creationId xmlns:a16="http://schemas.microsoft.com/office/drawing/2014/main" id="{CC96D54F-8F3E-07AC-827C-9FE8C1422355}"/>
              </a:ext>
            </a:extLst>
          </p:cNvPr>
          <p:cNvSpPr/>
          <p:nvPr/>
        </p:nvSpPr>
        <p:spPr>
          <a:xfrm>
            <a:off x="1207457" y="5195757"/>
            <a:ext cx="1418418" cy="1227762"/>
          </a:xfrm>
          <a:custGeom>
            <a:avLst/>
            <a:gdLst/>
            <a:ahLst/>
            <a:cxnLst/>
            <a:rect l="l" t="t" r="r" b="b"/>
            <a:pathLst>
              <a:path w="978535" h="847725">
                <a:moveTo>
                  <a:pt x="733729" y="0"/>
                </a:moveTo>
                <a:lnTo>
                  <a:pt x="244576" y="0"/>
                </a:lnTo>
                <a:lnTo>
                  <a:pt x="0" y="423621"/>
                </a:lnTo>
                <a:lnTo>
                  <a:pt x="244576" y="847229"/>
                </a:lnTo>
                <a:lnTo>
                  <a:pt x="733729" y="847229"/>
                </a:lnTo>
                <a:lnTo>
                  <a:pt x="978306" y="423621"/>
                </a:lnTo>
                <a:lnTo>
                  <a:pt x="733729" y="0"/>
                </a:lnTo>
                <a:close/>
              </a:path>
            </a:pathLst>
          </a:custGeom>
          <a:ln w="12700">
            <a:solidFill>
              <a:srgbClr val="EA5C15"/>
            </a:solidFill>
          </a:ln>
        </p:spPr>
        <p:txBody>
          <a:bodyPr wrap="square" lIns="0" tIns="0" rIns="0" bIns="0" rtlCol="0" anchor="ctr"/>
          <a:lstStyle/>
          <a:p>
            <a:pPr algn="ctr" defTabSz="1219170"/>
            <a:r>
              <a:rPr lang="fr-FR" sz="1200" b="1" dirty="0">
                <a:solidFill>
                  <a:srgbClr val="EA5C15"/>
                </a:solidFill>
                <a:latin typeface="Fira Sans Medium"/>
              </a:rPr>
              <a:t>TOURNAGE</a:t>
            </a:r>
            <a:endParaRPr lang="fr-FR" sz="1200" b="1">
              <a:solidFill>
                <a:srgbClr val="EA5C15"/>
              </a:solidFill>
              <a:latin typeface="Fira Sans Medium"/>
            </a:endParaRPr>
          </a:p>
        </p:txBody>
      </p:sp>
      <p:sp>
        <p:nvSpPr>
          <p:cNvPr id="20" name="object 9">
            <a:extLst>
              <a:ext uri="{FF2B5EF4-FFF2-40B4-BE49-F238E27FC236}">
                <a16:creationId xmlns:a16="http://schemas.microsoft.com/office/drawing/2014/main" id="{82B86FB4-E2A7-0D99-0FC9-DEAE8CFCED19}"/>
              </a:ext>
            </a:extLst>
          </p:cNvPr>
          <p:cNvSpPr txBox="1">
            <a:spLocks/>
          </p:cNvSpPr>
          <p:nvPr/>
        </p:nvSpPr>
        <p:spPr>
          <a:xfrm>
            <a:off x="318985" y="342226"/>
            <a:ext cx="5030869" cy="369802"/>
          </a:xfrm>
          <a:prstGeom prst="rect">
            <a:avLst/>
          </a:prstGeom>
        </p:spPr>
        <p:txBody>
          <a:bodyPr vert="horz" wrap="square" lIns="0" tIns="8086" rIns="0" bIns="0" rtlCol="0" anchor="ctr">
            <a:spAutoFit/>
          </a:bodyPr>
          <a:lstStyle>
            <a:defPPr>
              <a:defRPr lang="en-US"/>
            </a:defPPr>
            <a:lvl1pPr marL="0" algn="l" defTabSz="554492" rtl="0" eaLnBrk="1" latinLnBrk="0" hangingPunct="1">
              <a:lnSpc>
                <a:spcPct val="90000"/>
              </a:lnSpc>
              <a:spcBef>
                <a:spcPct val="0"/>
              </a:spcBef>
              <a:buNone/>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marL="7620" marR="2540">
              <a:lnSpc>
                <a:spcPct val="100000"/>
              </a:lnSpc>
              <a:spcBef>
                <a:spcPts val="64"/>
              </a:spcBef>
            </a:pPr>
            <a:r>
              <a:rPr lang="fr-FR" sz="2350" b="1" spc="-82" dirty="0">
                <a:solidFill>
                  <a:srgbClr val="231F20"/>
                </a:solidFill>
                <a:latin typeface="Trebuchet MS"/>
              </a:rPr>
              <a:t>NOS SAVOIR-FAIRE</a:t>
            </a:r>
            <a:endParaRPr lang="fr-FR" dirty="0"/>
          </a:p>
        </p:txBody>
      </p:sp>
      <p:pic>
        <p:nvPicPr>
          <p:cNvPr id="26" name="Picture 8">
            <a:extLst>
              <a:ext uri="{FF2B5EF4-FFF2-40B4-BE49-F238E27FC236}">
                <a16:creationId xmlns:a16="http://schemas.microsoft.com/office/drawing/2014/main" id="{6111A4D4-3B2E-15FC-3270-D6C362DB33EE}"/>
              </a:ext>
            </a:extLst>
          </p:cNvPr>
          <p:cNvPicPr>
            <a:picLocks noChangeAspect="1"/>
          </p:cNvPicPr>
          <p:nvPr/>
        </p:nvPicPr>
        <p:blipFill>
          <a:blip r:embed="rId4"/>
          <a:stretch>
            <a:fillRect/>
          </a:stretch>
        </p:blipFill>
        <p:spPr>
          <a:xfrm>
            <a:off x="10302240" y="5829655"/>
            <a:ext cx="1615440" cy="320046"/>
          </a:xfrm>
          <a:prstGeom prst="rect">
            <a:avLst/>
          </a:prstGeom>
        </p:spPr>
      </p:pic>
      <p:sp>
        <p:nvSpPr>
          <p:cNvPr id="28" name="TextBox 10">
            <a:extLst>
              <a:ext uri="{FF2B5EF4-FFF2-40B4-BE49-F238E27FC236}">
                <a16:creationId xmlns:a16="http://schemas.microsoft.com/office/drawing/2014/main" id="{A8B0CBDE-5901-3087-CC90-44EC2C34069E}"/>
              </a:ext>
            </a:extLst>
          </p:cNvPr>
          <p:cNvSpPr txBox="1"/>
          <p:nvPr/>
        </p:nvSpPr>
        <p:spPr>
          <a:xfrm>
            <a:off x="10302240" y="6093818"/>
            <a:ext cx="1676400" cy="333489"/>
          </a:xfrm>
          <a:prstGeom prst="rect">
            <a:avLst/>
          </a:prstGeom>
          <a:noFill/>
        </p:spPr>
        <p:txBody>
          <a:bodyPr rot="0" spcFirstLastPara="0" vertOverflow="overflow" horzOverflow="overflow" vert="horz" wrap="square" lIns="76200" tIns="38100" rIns="76200" bIns="38100" numCol="1" spcCol="0" rtlCol="0" fromWordArt="0" anchor="t" anchorCtr="0" forceAA="0" compatLnSpc="1">
            <a:prstTxWarp prst="textNoShape">
              <a:avLst/>
            </a:prstTxWarp>
            <a:spAutoFit/>
          </a:bodyPr>
          <a:lstStyle/>
          <a:p>
            <a:pPr algn="r" defTabSz="761970"/>
            <a:r>
              <a:rPr lang="en-US" sz="1667">
                <a:solidFill>
                  <a:srgbClr val="EEEEEE"/>
                </a:solidFill>
                <a:latin typeface="Calibri" panose="020F0502020204030204"/>
                <a:cs typeface="Calibri"/>
              </a:rPr>
              <a:t>TECH&amp;FACTORY</a:t>
            </a:r>
            <a:endParaRPr lang="en-US" sz="1500">
              <a:solidFill>
                <a:prstClr val="black"/>
              </a:solidFill>
              <a:latin typeface="Calibri" panose="020F0502020204030204"/>
            </a:endParaRPr>
          </a:p>
        </p:txBody>
      </p:sp>
    </p:spTree>
    <p:extLst>
      <p:ext uri="{BB962C8B-B14F-4D97-AF65-F5344CB8AC3E}">
        <p14:creationId xmlns:p14="http://schemas.microsoft.com/office/powerpoint/2010/main" val="3910878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428" y="0"/>
            <a:ext cx="12191144" cy="6857518"/>
            <a:chOff x="0" y="0"/>
            <a:chExt cx="20104100" cy="11308555"/>
          </a:xfrm>
        </p:grpSpPr>
        <p:pic>
          <p:nvPicPr>
            <p:cNvPr id="3" name="object 3"/>
            <p:cNvPicPr/>
            <p:nvPr/>
          </p:nvPicPr>
          <p:blipFill>
            <a:blip r:embed="rId2" cstate="print"/>
            <a:stretch>
              <a:fillRect/>
            </a:stretch>
          </p:blipFill>
          <p:spPr>
            <a:xfrm>
              <a:off x="13360849" y="0"/>
              <a:ext cx="6743250" cy="11012408"/>
            </a:xfrm>
            <a:prstGeom prst="rect">
              <a:avLst/>
            </a:prstGeom>
          </p:spPr>
        </p:pic>
        <p:pic>
          <p:nvPicPr>
            <p:cNvPr id="6" name="object 6"/>
            <p:cNvPicPr/>
            <p:nvPr/>
          </p:nvPicPr>
          <p:blipFill>
            <a:blip r:embed="rId3" cstate="print"/>
            <a:stretch>
              <a:fillRect/>
            </a:stretch>
          </p:blipFill>
          <p:spPr>
            <a:xfrm>
              <a:off x="0" y="10931604"/>
              <a:ext cx="20104100" cy="376951"/>
            </a:xfrm>
            <a:prstGeom prst="rect">
              <a:avLst/>
            </a:prstGeom>
          </p:spPr>
        </p:pic>
      </p:grpSp>
      <p:sp>
        <p:nvSpPr>
          <p:cNvPr id="8" name="object 8"/>
          <p:cNvSpPr txBox="1"/>
          <p:nvPr/>
        </p:nvSpPr>
        <p:spPr>
          <a:xfrm>
            <a:off x="1583178" y="2800411"/>
            <a:ext cx="5517590" cy="815301"/>
          </a:xfrm>
          <a:prstGeom prst="rect">
            <a:avLst/>
          </a:prstGeom>
        </p:spPr>
        <p:txBody>
          <a:bodyPr vert="horz" wrap="square" lIns="0" tIns="7316" rIns="0" bIns="0" rtlCol="0" anchor="t">
            <a:sp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fr-FR" sz="1750" spc="-82">
                <a:solidFill>
                  <a:srgbClr val="231F20"/>
                </a:solidFill>
                <a:latin typeface="Fira Sans Light"/>
                <a:cs typeface="Lucida Sans Unicode"/>
              </a:rPr>
              <a:t>Lancer des préséries, industrialiser, "rendre fabricable", la fabrication Made In France... autant de sujets compliqués ou inconnus pour les startups industrielles.</a:t>
            </a:r>
            <a:endParaRPr lang="fr-FR" sz="1750" spc="-9">
              <a:solidFill>
                <a:srgbClr val="231F20"/>
              </a:solidFill>
              <a:latin typeface="Fira Sans Light"/>
              <a:cs typeface="Lucida Sans Unicode"/>
            </a:endParaRPr>
          </a:p>
        </p:txBody>
      </p:sp>
      <p:sp>
        <p:nvSpPr>
          <p:cNvPr id="9" name="object 9"/>
          <p:cNvSpPr txBox="1">
            <a:spLocks noGrp="1"/>
          </p:cNvSpPr>
          <p:nvPr>
            <p:ph type="title"/>
          </p:nvPr>
        </p:nvSpPr>
        <p:spPr>
          <a:xfrm>
            <a:off x="804591" y="1873334"/>
            <a:ext cx="5030869" cy="369802"/>
          </a:xfrm>
          <a:prstGeom prst="rect">
            <a:avLst/>
          </a:prstGeom>
        </p:spPr>
        <p:txBody>
          <a:bodyPr vert="horz" wrap="square" lIns="0" tIns="8086" rIns="0" bIns="0" rtlCol="0">
            <a:sp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marL="7620" marR="2540">
              <a:lnSpc>
                <a:spcPct val="100000"/>
              </a:lnSpc>
              <a:spcBef>
                <a:spcPts val="64"/>
              </a:spcBef>
            </a:pPr>
            <a:r>
              <a:rPr lang="fr-FR" sz="2350" b="1" spc="-82">
                <a:solidFill>
                  <a:srgbClr val="231F20"/>
                </a:solidFill>
                <a:latin typeface="Trebuchet MS"/>
                <a:cs typeface="Trebuchet MS"/>
              </a:rPr>
              <a:t>NOTRE CONSTAT</a:t>
            </a:r>
          </a:p>
        </p:txBody>
      </p:sp>
      <p:pic>
        <p:nvPicPr>
          <p:cNvPr id="10" name="Picture 9">
            <a:extLst>
              <a:ext uri="{FF2B5EF4-FFF2-40B4-BE49-F238E27FC236}">
                <a16:creationId xmlns:a16="http://schemas.microsoft.com/office/drawing/2014/main" id="{3F7714D2-CA1F-8746-B92A-48977E6F3E5C}"/>
              </a:ext>
            </a:extLst>
          </p:cNvPr>
          <p:cNvPicPr>
            <a:picLocks noChangeAspect="1"/>
          </p:cNvPicPr>
          <p:nvPr/>
        </p:nvPicPr>
        <p:blipFill>
          <a:blip r:embed="rId4"/>
          <a:stretch>
            <a:fillRect/>
          </a:stretch>
        </p:blipFill>
        <p:spPr>
          <a:xfrm>
            <a:off x="8711110" y="2890013"/>
            <a:ext cx="2870811" cy="1086429"/>
          </a:xfrm>
          <a:prstGeom prst="rect">
            <a:avLst/>
          </a:prstGeom>
        </p:spPr>
      </p:pic>
      <p:pic>
        <p:nvPicPr>
          <p:cNvPr id="11" name="Picture 10">
            <a:extLst>
              <a:ext uri="{FF2B5EF4-FFF2-40B4-BE49-F238E27FC236}">
                <a16:creationId xmlns:a16="http://schemas.microsoft.com/office/drawing/2014/main" id="{DB94B26C-A727-6F64-09F2-74D2F69BA684}"/>
              </a:ext>
            </a:extLst>
          </p:cNvPr>
          <p:cNvPicPr>
            <a:picLocks noChangeAspect="1"/>
          </p:cNvPicPr>
          <p:nvPr/>
        </p:nvPicPr>
        <p:blipFill>
          <a:blip r:embed="rId5"/>
          <a:stretch>
            <a:fillRect/>
          </a:stretch>
        </p:blipFill>
        <p:spPr>
          <a:xfrm>
            <a:off x="804478" y="2853015"/>
            <a:ext cx="497227" cy="193729"/>
          </a:xfrm>
          <a:prstGeom prst="rect">
            <a:avLst/>
          </a:prstGeom>
        </p:spPr>
      </p:pic>
      <p:pic>
        <p:nvPicPr>
          <p:cNvPr id="12" name="Picture 11">
            <a:extLst>
              <a:ext uri="{FF2B5EF4-FFF2-40B4-BE49-F238E27FC236}">
                <a16:creationId xmlns:a16="http://schemas.microsoft.com/office/drawing/2014/main" id="{9976F0F8-3040-F032-3E73-3B9CB877AF96}"/>
              </a:ext>
            </a:extLst>
          </p:cNvPr>
          <p:cNvPicPr>
            <a:picLocks noChangeAspect="1"/>
          </p:cNvPicPr>
          <p:nvPr/>
        </p:nvPicPr>
        <p:blipFill>
          <a:blip r:embed="rId5"/>
          <a:stretch>
            <a:fillRect/>
          </a:stretch>
        </p:blipFill>
        <p:spPr>
          <a:xfrm>
            <a:off x="804517" y="4358826"/>
            <a:ext cx="497227" cy="193729"/>
          </a:xfrm>
          <a:prstGeom prst="rect">
            <a:avLst/>
          </a:prstGeom>
        </p:spPr>
      </p:pic>
      <p:sp>
        <p:nvSpPr>
          <p:cNvPr id="5" name="object 8">
            <a:extLst>
              <a:ext uri="{FF2B5EF4-FFF2-40B4-BE49-F238E27FC236}">
                <a16:creationId xmlns:a16="http://schemas.microsoft.com/office/drawing/2014/main" id="{B2F524A8-5EE3-7567-C0A0-AC1E85FAAE07}"/>
              </a:ext>
            </a:extLst>
          </p:cNvPr>
          <p:cNvSpPr txBox="1"/>
          <p:nvPr/>
        </p:nvSpPr>
        <p:spPr>
          <a:xfrm>
            <a:off x="1583177" y="4315651"/>
            <a:ext cx="5517590" cy="276692"/>
          </a:xfrm>
          <a:prstGeom prst="rect">
            <a:avLst/>
          </a:prstGeom>
        </p:spPr>
        <p:txBody>
          <a:bodyPr vert="horz" wrap="square" lIns="0" tIns="7316" rIns="0" bIns="0" rtlCol="0" anchor="t">
            <a:sp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fr-FR" sz="1750" b="1" spc="-82">
                <a:solidFill>
                  <a:srgbClr val="231F20"/>
                </a:solidFill>
                <a:latin typeface="Fira Sans Light"/>
                <a:cs typeface="Lucida Sans Unicode"/>
              </a:rPr>
              <a:t>La scalabilité est un réel enjeu, parfois difficile à surmonter.</a:t>
            </a:r>
          </a:p>
        </p:txBody>
      </p:sp>
      <p:pic>
        <p:nvPicPr>
          <p:cNvPr id="7" name="Picture 8">
            <a:extLst>
              <a:ext uri="{FF2B5EF4-FFF2-40B4-BE49-F238E27FC236}">
                <a16:creationId xmlns:a16="http://schemas.microsoft.com/office/drawing/2014/main" id="{19E9DF0A-68D1-2003-9DC0-4CE106608EE0}"/>
              </a:ext>
            </a:extLst>
          </p:cNvPr>
          <p:cNvPicPr>
            <a:picLocks noChangeAspect="1"/>
          </p:cNvPicPr>
          <p:nvPr/>
        </p:nvPicPr>
        <p:blipFill>
          <a:blip r:embed="rId6"/>
          <a:stretch>
            <a:fillRect/>
          </a:stretch>
        </p:blipFill>
        <p:spPr>
          <a:xfrm>
            <a:off x="10302240" y="6108697"/>
            <a:ext cx="1615440" cy="320046"/>
          </a:xfrm>
          <a:prstGeom prst="rect">
            <a:avLst/>
          </a:prstGeom>
        </p:spPr>
      </p:pic>
      <p:sp>
        <p:nvSpPr>
          <p:cNvPr id="14" name="TextBox 10">
            <a:extLst>
              <a:ext uri="{FF2B5EF4-FFF2-40B4-BE49-F238E27FC236}">
                <a16:creationId xmlns:a16="http://schemas.microsoft.com/office/drawing/2014/main" id="{A2CEC925-9888-2A0E-CD1D-23C53F0DC347}"/>
              </a:ext>
            </a:extLst>
          </p:cNvPr>
          <p:cNvSpPr txBox="1"/>
          <p:nvPr/>
        </p:nvSpPr>
        <p:spPr>
          <a:xfrm>
            <a:off x="10302240" y="6372860"/>
            <a:ext cx="1676400" cy="333489"/>
          </a:xfrm>
          <a:prstGeom prst="rect">
            <a:avLst/>
          </a:prstGeom>
          <a:noFill/>
        </p:spPr>
        <p:txBody>
          <a:bodyPr rot="0" spcFirstLastPara="0" vertOverflow="overflow" horzOverflow="overflow" vert="horz" wrap="square" lIns="76200" tIns="38100" rIns="76200" bIns="38100" numCol="1" spcCol="0" rtlCol="0" fromWordArt="0" anchor="t" anchorCtr="0" forceAA="0" compatLnSpc="1">
            <a:prstTxWarp prst="textNoShape">
              <a:avLst/>
            </a:prstTxWarp>
            <a:spAutoFit/>
          </a:bodyPr>
          <a:lstStyle/>
          <a:p>
            <a:pPr algn="r" defTabSz="761970"/>
            <a:r>
              <a:rPr lang="en-US" sz="1667">
                <a:solidFill>
                  <a:srgbClr val="EEEEEE"/>
                </a:solidFill>
                <a:latin typeface="Calibri" panose="020F0502020204030204"/>
                <a:cs typeface="Calibri"/>
              </a:rPr>
              <a:t>TECH&amp;FACTORY</a:t>
            </a:r>
            <a:endParaRPr lang="en-US" sz="1500">
              <a:solidFill>
                <a:prstClr val="black"/>
              </a:solidFill>
              <a:latin typeface="Calibri" panose="020F0502020204030204"/>
            </a:endParaRPr>
          </a:p>
        </p:txBody>
      </p:sp>
    </p:spTree>
    <p:extLst>
      <p:ext uri="{BB962C8B-B14F-4D97-AF65-F5344CB8AC3E}">
        <p14:creationId xmlns:p14="http://schemas.microsoft.com/office/powerpoint/2010/main" val="3800117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28" y="0"/>
            <a:ext cx="4165307" cy="6857518"/>
          </a:xfrm>
          <a:prstGeom prst="rect">
            <a:avLst/>
          </a:prstGeom>
        </p:spPr>
      </p:pic>
      <p:sp>
        <p:nvSpPr>
          <p:cNvPr id="6" name="object 6"/>
          <p:cNvSpPr txBox="1">
            <a:spLocks noGrp="1"/>
          </p:cNvSpPr>
          <p:nvPr>
            <p:ph type="title"/>
          </p:nvPr>
        </p:nvSpPr>
        <p:spPr>
          <a:xfrm>
            <a:off x="6913214" y="1658082"/>
            <a:ext cx="2943454" cy="379053"/>
          </a:xfrm>
          <a:prstGeom prst="rect">
            <a:avLst/>
          </a:prstGeom>
        </p:spPr>
        <p:txBody>
          <a:bodyPr vert="horz" wrap="square" lIns="0" tIns="9627" rIns="0" bIns="0" rtlCol="0" anchor="t">
            <a:sp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marL="7620" algn="r">
              <a:spcBef>
                <a:spcPts val="76"/>
              </a:spcBef>
            </a:pPr>
            <a:r>
              <a:rPr sz="2400" spc="-79">
                <a:solidFill>
                  <a:srgbClr val="231F20"/>
                </a:solidFill>
                <a:latin typeface="Calibri"/>
                <a:ea typeface="Roboto"/>
                <a:cs typeface="Trebuchet MS"/>
              </a:rPr>
              <a:t>T</a:t>
            </a:r>
            <a:r>
              <a:rPr sz="2400" spc="-97">
                <a:solidFill>
                  <a:srgbClr val="231F20"/>
                </a:solidFill>
                <a:latin typeface="Calibri"/>
                <a:ea typeface="Roboto"/>
                <a:cs typeface="Trebuchet MS"/>
              </a:rPr>
              <a:t>E</a:t>
            </a:r>
            <a:r>
              <a:rPr sz="2400" spc="-21">
                <a:solidFill>
                  <a:srgbClr val="231F20"/>
                </a:solidFill>
                <a:latin typeface="Calibri"/>
                <a:ea typeface="Roboto"/>
                <a:cs typeface="Trebuchet MS"/>
              </a:rPr>
              <a:t>CH</a:t>
            </a:r>
            <a:r>
              <a:rPr lang="fr-FR" sz="2400" spc="-21">
                <a:solidFill>
                  <a:srgbClr val="231F20"/>
                </a:solidFill>
                <a:latin typeface="Calibri"/>
                <a:ea typeface="Roboto"/>
                <a:cs typeface="Trebuchet MS"/>
              </a:rPr>
              <a:t> &amp; FACTORY</a:t>
            </a:r>
            <a:endParaRPr lang="fr-FR" sz="1050">
              <a:latin typeface="Calibri"/>
              <a:ea typeface="Calibri"/>
              <a:cs typeface="Calibri"/>
            </a:endParaRPr>
          </a:p>
        </p:txBody>
      </p:sp>
      <p:sp>
        <p:nvSpPr>
          <p:cNvPr id="7" name="object 7"/>
          <p:cNvSpPr txBox="1"/>
          <p:nvPr/>
        </p:nvSpPr>
        <p:spPr>
          <a:xfrm>
            <a:off x="6349452" y="2307948"/>
            <a:ext cx="4813000" cy="3058607"/>
          </a:xfrm>
          <a:prstGeom prst="rect">
            <a:avLst/>
          </a:prstGeom>
        </p:spPr>
        <p:txBody>
          <a:bodyPr vert="horz" wrap="square" lIns="0" tIns="7316" rIns="0" bIns="0" rtlCol="0" anchor="t">
            <a:sp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marL="7620" marR="2540" algn="just">
              <a:lnSpc>
                <a:spcPct val="101000"/>
              </a:lnSpc>
              <a:spcBef>
                <a:spcPts val="58"/>
              </a:spcBef>
            </a:pPr>
            <a:r>
              <a:rPr sz="1450" spc="-9">
                <a:solidFill>
                  <a:srgbClr val="231F20"/>
                </a:solidFill>
                <a:latin typeface="Fira Sans Light"/>
                <a:cs typeface="Lucida Sans Unicode"/>
              </a:rPr>
              <a:t>Nous</a:t>
            </a:r>
            <a:r>
              <a:rPr sz="1450" spc="-252">
                <a:solidFill>
                  <a:srgbClr val="231F20"/>
                </a:solidFill>
                <a:latin typeface="Fira Sans Light"/>
                <a:cs typeface="Lucida Sans Unicode"/>
              </a:rPr>
              <a:t> </a:t>
            </a:r>
            <a:r>
              <a:rPr sz="1450" spc="-18">
                <a:solidFill>
                  <a:srgbClr val="231F20"/>
                </a:solidFill>
                <a:latin typeface="Fira Sans Light"/>
                <a:cs typeface="Lucida Sans Unicode"/>
              </a:rPr>
              <a:t>favorisons</a:t>
            </a:r>
            <a:r>
              <a:rPr sz="1450" spc="-230">
                <a:solidFill>
                  <a:srgbClr val="231F20"/>
                </a:solidFill>
                <a:latin typeface="Fira Sans Light"/>
                <a:cs typeface="Lucida Sans Unicode"/>
              </a:rPr>
              <a:t> </a:t>
            </a:r>
            <a:r>
              <a:rPr sz="1450" spc="-21">
                <a:solidFill>
                  <a:srgbClr val="231F20"/>
                </a:solidFill>
                <a:latin typeface="Fira Sans Light"/>
                <a:cs typeface="Lucida Sans Unicode"/>
              </a:rPr>
              <a:t>la</a:t>
            </a:r>
            <a:r>
              <a:rPr sz="1450" spc="-230">
                <a:solidFill>
                  <a:srgbClr val="231F20"/>
                </a:solidFill>
                <a:latin typeface="Fira Sans Light"/>
                <a:cs typeface="Lucida Sans Unicode"/>
              </a:rPr>
              <a:t> </a:t>
            </a:r>
            <a:r>
              <a:rPr sz="1450" spc="6">
                <a:solidFill>
                  <a:srgbClr val="231F20"/>
                </a:solidFill>
                <a:latin typeface="Fira Sans Light"/>
                <a:cs typeface="Lucida Sans Unicode"/>
              </a:rPr>
              <a:t>croissance</a:t>
            </a:r>
            <a:r>
              <a:rPr sz="1450" spc="-230">
                <a:solidFill>
                  <a:srgbClr val="231F20"/>
                </a:solidFill>
                <a:latin typeface="Fira Sans Light"/>
                <a:cs typeface="Lucida Sans Unicode"/>
              </a:rPr>
              <a:t> </a:t>
            </a:r>
            <a:r>
              <a:rPr sz="1450" spc="39">
                <a:solidFill>
                  <a:srgbClr val="231F20"/>
                </a:solidFill>
                <a:latin typeface="Fira Sans Light"/>
                <a:cs typeface="Lucida Sans Unicode"/>
              </a:rPr>
              <a:t>et</a:t>
            </a:r>
            <a:r>
              <a:rPr sz="1450" spc="-230">
                <a:solidFill>
                  <a:srgbClr val="231F20"/>
                </a:solidFill>
                <a:latin typeface="Fira Sans Light"/>
                <a:cs typeface="Lucida Sans Unicode"/>
              </a:rPr>
              <a:t> </a:t>
            </a:r>
            <a:r>
              <a:rPr sz="1450" spc="-45">
                <a:solidFill>
                  <a:srgbClr val="231F20"/>
                </a:solidFill>
                <a:latin typeface="Fira Sans Light"/>
                <a:cs typeface="Lucida Sans Unicode"/>
              </a:rPr>
              <a:t>l’innovation</a:t>
            </a:r>
            <a:r>
              <a:rPr lang="fr-FR" sz="1450" spc="-45">
                <a:solidFill>
                  <a:srgbClr val="231F20"/>
                </a:solidFill>
                <a:latin typeface="Fira Sans Light"/>
                <a:cs typeface="Lucida Sans Unicode"/>
              </a:rPr>
              <a:t> </a:t>
            </a:r>
            <a:r>
              <a:rPr sz="1450" spc="-461">
                <a:solidFill>
                  <a:srgbClr val="231F20"/>
                </a:solidFill>
                <a:latin typeface="Fira Sans Light"/>
                <a:cs typeface="Lucida Sans Unicode"/>
              </a:rPr>
              <a:t> </a:t>
            </a:r>
            <a:r>
              <a:rPr sz="1450" spc="-12">
                <a:solidFill>
                  <a:srgbClr val="231F20"/>
                </a:solidFill>
                <a:latin typeface="Fira Sans Light"/>
                <a:cs typeface="Lucida Sans Unicode"/>
              </a:rPr>
              <a:t>dans</a:t>
            </a:r>
            <a:r>
              <a:rPr sz="1450" spc="-164">
                <a:solidFill>
                  <a:srgbClr val="231F20"/>
                </a:solidFill>
                <a:latin typeface="Fira Sans Light"/>
                <a:cs typeface="Lucida Sans Unicode"/>
              </a:rPr>
              <a:t> </a:t>
            </a:r>
            <a:r>
              <a:rPr sz="1450" spc="-12">
                <a:solidFill>
                  <a:srgbClr val="231F20"/>
                </a:solidFill>
                <a:latin typeface="Fira Sans Light"/>
                <a:cs typeface="Lucida Sans Unicode"/>
              </a:rPr>
              <a:t>le</a:t>
            </a:r>
            <a:r>
              <a:rPr sz="1450" spc="-164">
                <a:solidFill>
                  <a:srgbClr val="231F20"/>
                </a:solidFill>
                <a:latin typeface="Fira Sans Light"/>
                <a:cs typeface="Lucida Sans Unicode"/>
              </a:rPr>
              <a:t> </a:t>
            </a:r>
            <a:r>
              <a:rPr sz="1450" spc="18">
                <a:solidFill>
                  <a:srgbClr val="231F20"/>
                </a:solidFill>
                <a:latin typeface="Fira Sans Light"/>
                <a:cs typeface="Lucida Sans Unicode"/>
              </a:rPr>
              <a:t>secteur</a:t>
            </a:r>
            <a:r>
              <a:rPr sz="1450" spc="-200">
                <a:solidFill>
                  <a:srgbClr val="231F20"/>
                </a:solidFill>
                <a:latin typeface="Fira Sans Light"/>
                <a:cs typeface="Lucida Sans Unicode"/>
              </a:rPr>
              <a:t> </a:t>
            </a:r>
            <a:r>
              <a:rPr sz="1450" spc="-27">
                <a:solidFill>
                  <a:srgbClr val="231F20"/>
                </a:solidFill>
                <a:latin typeface="Fira Sans Light"/>
                <a:cs typeface="Lucida Sans Unicode"/>
              </a:rPr>
              <a:t>industriel</a:t>
            </a:r>
            <a:r>
              <a:rPr sz="1450" spc="-188">
                <a:solidFill>
                  <a:srgbClr val="231F20"/>
                </a:solidFill>
                <a:latin typeface="Fira Sans Light"/>
                <a:cs typeface="Lucida Sans Unicode"/>
              </a:rPr>
              <a:t> </a:t>
            </a:r>
            <a:r>
              <a:rPr sz="1450">
                <a:solidFill>
                  <a:srgbClr val="231F20"/>
                </a:solidFill>
                <a:latin typeface="Fira Sans Light"/>
                <a:cs typeface="Lucida Sans Unicode"/>
              </a:rPr>
              <a:t>français</a:t>
            </a:r>
            <a:r>
              <a:rPr sz="1450" spc="-164">
                <a:solidFill>
                  <a:srgbClr val="231F20"/>
                </a:solidFill>
                <a:latin typeface="Fira Sans Light"/>
                <a:cs typeface="Lucida Sans Unicode"/>
              </a:rPr>
              <a:t> </a:t>
            </a:r>
            <a:r>
              <a:rPr sz="1450" spc="-3">
                <a:solidFill>
                  <a:srgbClr val="231F20"/>
                </a:solidFill>
                <a:latin typeface="Fira Sans Light"/>
                <a:cs typeface="Lucida Sans Unicode"/>
              </a:rPr>
              <a:t>en</a:t>
            </a:r>
            <a:r>
              <a:rPr sz="1450" spc="-164">
                <a:solidFill>
                  <a:srgbClr val="231F20"/>
                </a:solidFill>
                <a:latin typeface="Fira Sans Light"/>
                <a:cs typeface="Lucida Sans Unicode"/>
              </a:rPr>
              <a:t> </a:t>
            </a:r>
            <a:r>
              <a:rPr sz="1450" spc="15">
                <a:solidFill>
                  <a:srgbClr val="231F20"/>
                </a:solidFill>
                <a:latin typeface="Fira Sans Light"/>
                <a:cs typeface="Lucida Sans Unicode"/>
              </a:rPr>
              <a:t>créant</a:t>
            </a:r>
            <a:r>
              <a:rPr lang="fr-FR" sz="1450" spc="15">
                <a:solidFill>
                  <a:srgbClr val="231F20"/>
                </a:solidFill>
                <a:latin typeface="Fira Sans Light"/>
                <a:cs typeface="Lucida Sans Unicode"/>
              </a:rPr>
              <a:t> </a:t>
            </a:r>
            <a:r>
              <a:rPr sz="1450" spc="-464">
                <a:solidFill>
                  <a:srgbClr val="231F20"/>
                </a:solidFill>
                <a:latin typeface="Fira Sans Light"/>
                <a:cs typeface="Lucida Sans Unicode"/>
              </a:rPr>
              <a:t> </a:t>
            </a:r>
            <a:r>
              <a:rPr sz="1450" spc="-45">
                <a:solidFill>
                  <a:srgbClr val="231F20"/>
                </a:solidFill>
                <a:latin typeface="Fira Sans Light"/>
                <a:cs typeface="Lucida Sans Unicode"/>
              </a:rPr>
              <a:t>un</a:t>
            </a:r>
            <a:r>
              <a:rPr sz="1450" spc="-139">
                <a:solidFill>
                  <a:srgbClr val="231F20"/>
                </a:solidFill>
                <a:latin typeface="Fira Sans Light"/>
                <a:cs typeface="Lucida Sans Unicode"/>
              </a:rPr>
              <a:t> </a:t>
            </a:r>
            <a:r>
              <a:rPr sz="1450" spc="-12">
                <a:solidFill>
                  <a:srgbClr val="231F20"/>
                </a:solidFill>
                <a:latin typeface="Fira Sans Light"/>
                <a:cs typeface="Lucida Sans Unicode"/>
              </a:rPr>
              <a:t>réel</a:t>
            </a:r>
            <a:r>
              <a:rPr sz="1450" spc="-139">
                <a:solidFill>
                  <a:srgbClr val="231F20"/>
                </a:solidFill>
                <a:latin typeface="Fira Sans Light"/>
                <a:cs typeface="Lucida Sans Unicode"/>
              </a:rPr>
              <a:t> </a:t>
            </a:r>
            <a:r>
              <a:rPr sz="1450" spc="-33">
                <a:solidFill>
                  <a:srgbClr val="231F20"/>
                </a:solidFill>
                <a:latin typeface="Fira Sans Light"/>
                <a:cs typeface="Lucida Sans Unicode"/>
              </a:rPr>
              <a:t>lien</a:t>
            </a:r>
            <a:r>
              <a:rPr sz="1450" spc="-139">
                <a:solidFill>
                  <a:srgbClr val="231F20"/>
                </a:solidFill>
                <a:latin typeface="Fira Sans Light"/>
                <a:cs typeface="Lucida Sans Unicode"/>
              </a:rPr>
              <a:t> </a:t>
            </a:r>
            <a:r>
              <a:rPr sz="1450" spc="3">
                <a:solidFill>
                  <a:srgbClr val="231F20"/>
                </a:solidFill>
                <a:latin typeface="Fira Sans Light"/>
                <a:cs typeface="Lucida Sans Unicode"/>
              </a:rPr>
              <a:t>entre</a:t>
            </a:r>
            <a:r>
              <a:rPr sz="1450" spc="-139">
                <a:solidFill>
                  <a:srgbClr val="231F20"/>
                </a:solidFill>
                <a:latin typeface="Fira Sans Light"/>
                <a:cs typeface="Lucida Sans Unicode"/>
              </a:rPr>
              <a:t> </a:t>
            </a:r>
            <a:r>
              <a:rPr sz="1450" spc="-21">
                <a:solidFill>
                  <a:srgbClr val="231F20"/>
                </a:solidFill>
                <a:latin typeface="Fira Sans Light"/>
                <a:cs typeface="Lucida Sans Unicode"/>
              </a:rPr>
              <a:t>la</a:t>
            </a:r>
            <a:r>
              <a:rPr sz="1450" spc="-139">
                <a:solidFill>
                  <a:srgbClr val="231F20"/>
                </a:solidFill>
                <a:latin typeface="Fira Sans Light"/>
                <a:cs typeface="Lucida Sans Unicode"/>
              </a:rPr>
              <a:t> </a:t>
            </a:r>
            <a:r>
              <a:rPr sz="1450" spc="-9">
                <a:solidFill>
                  <a:srgbClr val="231F20"/>
                </a:solidFill>
                <a:latin typeface="Fira Sans Light"/>
                <a:cs typeface="Lucida Sans Unicode"/>
              </a:rPr>
              <a:t>French</a:t>
            </a:r>
            <a:r>
              <a:rPr sz="1450" spc="-185">
                <a:solidFill>
                  <a:srgbClr val="231F20"/>
                </a:solidFill>
                <a:latin typeface="Fira Sans Light"/>
                <a:cs typeface="Lucida Sans Unicode"/>
              </a:rPr>
              <a:t> </a:t>
            </a:r>
            <a:r>
              <a:rPr sz="1450" spc="-33">
                <a:solidFill>
                  <a:srgbClr val="231F20"/>
                </a:solidFill>
                <a:latin typeface="Fira Sans Light"/>
                <a:cs typeface="Lucida Sans Unicode"/>
              </a:rPr>
              <a:t>Tech</a:t>
            </a:r>
            <a:r>
              <a:rPr sz="1450" spc="-139">
                <a:solidFill>
                  <a:srgbClr val="231F20"/>
                </a:solidFill>
                <a:latin typeface="Fira Sans Light"/>
                <a:cs typeface="Lucida Sans Unicode"/>
              </a:rPr>
              <a:t> </a:t>
            </a:r>
            <a:r>
              <a:rPr sz="1450" spc="39">
                <a:solidFill>
                  <a:srgbClr val="231F20"/>
                </a:solidFill>
                <a:latin typeface="Fira Sans Light"/>
                <a:cs typeface="Lucida Sans Unicode"/>
              </a:rPr>
              <a:t>et</a:t>
            </a:r>
            <a:r>
              <a:rPr sz="1450" spc="-139">
                <a:solidFill>
                  <a:srgbClr val="231F20"/>
                </a:solidFill>
                <a:latin typeface="Fira Sans Light"/>
                <a:cs typeface="Lucida Sans Unicode"/>
              </a:rPr>
              <a:t> </a:t>
            </a:r>
            <a:r>
              <a:rPr sz="1450" spc="-21">
                <a:solidFill>
                  <a:srgbClr val="231F20"/>
                </a:solidFill>
                <a:latin typeface="Fira Sans Light"/>
                <a:cs typeface="Lucida Sans Unicode"/>
              </a:rPr>
              <a:t>la</a:t>
            </a:r>
            <a:r>
              <a:rPr sz="1450" spc="-139">
                <a:solidFill>
                  <a:srgbClr val="231F20"/>
                </a:solidFill>
                <a:latin typeface="Fira Sans Light"/>
                <a:cs typeface="Lucida Sans Unicode"/>
              </a:rPr>
              <a:t> </a:t>
            </a:r>
            <a:r>
              <a:rPr sz="1450" spc="-9">
                <a:solidFill>
                  <a:srgbClr val="231F20"/>
                </a:solidFill>
                <a:latin typeface="Fira Sans Light"/>
                <a:cs typeface="Lucida Sans Unicode"/>
              </a:rPr>
              <a:t>French</a:t>
            </a:r>
            <a:r>
              <a:rPr lang="fr-FR" sz="1450" spc="-9">
                <a:solidFill>
                  <a:srgbClr val="231F20"/>
                </a:solidFill>
                <a:latin typeface="Fira Sans Light"/>
                <a:cs typeface="Lucida Sans Unicode"/>
              </a:rPr>
              <a:t> </a:t>
            </a:r>
            <a:r>
              <a:rPr sz="1450" spc="-461">
                <a:solidFill>
                  <a:srgbClr val="231F20"/>
                </a:solidFill>
                <a:latin typeface="Fira Sans Light"/>
                <a:cs typeface="Lucida Sans Unicode"/>
              </a:rPr>
              <a:t> </a:t>
            </a:r>
            <a:r>
              <a:rPr sz="1450" spc="-58" err="1">
                <a:solidFill>
                  <a:srgbClr val="231F20"/>
                </a:solidFill>
                <a:latin typeface="Fira Sans Light"/>
                <a:cs typeface="Lucida Sans Unicode"/>
              </a:rPr>
              <a:t>Fab</a:t>
            </a:r>
            <a:r>
              <a:rPr lang="fr-FR" sz="1450" spc="-58">
                <a:solidFill>
                  <a:srgbClr val="231F20"/>
                </a:solidFill>
                <a:latin typeface="Fira Sans Light"/>
                <a:cs typeface="Lucida Sans Unicode"/>
              </a:rPr>
              <a:t>, </a:t>
            </a:r>
            <a:endParaRPr lang="fr-FR" sz="1450">
              <a:solidFill>
                <a:srgbClr val="000000"/>
              </a:solidFill>
              <a:latin typeface="Fira Sans Light"/>
              <a:cs typeface="Lucida Sans Unicode"/>
            </a:endParaRPr>
          </a:p>
          <a:p>
            <a:pPr marL="7620" marR="2540" algn="just">
              <a:lnSpc>
                <a:spcPct val="101000"/>
              </a:lnSpc>
              <a:spcBef>
                <a:spcPts val="57"/>
              </a:spcBef>
            </a:pPr>
            <a:endParaRPr lang="fr-FR" sz="1450" spc="-58">
              <a:solidFill>
                <a:srgbClr val="231F20"/>
              </a:solidFill>
              <a:latin typeface="Fira Sans Light"/>
              <a:cs typeface="Lucida Sans Unicode"/>
            </a:endParaRPr>
          </a:p>
          <a:p>
            <a:pPr marL="7620" marR="2540" algn="just">
              <a:lnSpc>
                <a:spcPct val="101000"/>
              </a:lnSpc>
              <a:spcBef>
                <a:spcPts val="57"/>
              </a:spcBef>
            </a:pPr>
            <a:r>
              <a:rPr lang="fr-FR" sz="1450" b="1" spc="-58">
                <a:solidFill>
                  <a:srgbClr val="231F20"/>
                </a:solidFill>
                <a:latin typeface="Fira Sans Light"/>
                <a:cs typeface="Lucida Sans Unicode"/>
              </a:rPr>
              <a:t>en transformant vos projets innovants en réalités industrielles, </a:t>
            </a:r>
          </a:p>
          <a:p>
            <a:pPr marL="7620" marR="2540" algn="just">
              <a:lnSpc>
                <a:spcPct val="101000"/>
              </a:lnSpc>
              <a:spcBef>
                <a:spcPts val="56"/>
              </a:spcBef>
            </a:pPr>
            <a:endParaRPr lang="fr-FR" sz="1450" b="1" spc="-58">
              <a:solidFill>
                <a:srgbClr val="231F20"/>
              </a:solidFill>
              <a:latin typeface="Fira Sans Light"/>
              <a:cs typeface="Lucida Sans Unicode"/>
            </a:endParaRPr>
          </a:p>
          <a:p>
            <a:pPr marL="7620" marR="2540" algn="just">
              <a:lnSpc>
                <a:spcPct val="101000"/>
              </a:lnSpc>
              <a:spcBef>
                <a:spcPts val="56"/>
              </a:spcBef>
            </a:pPr>
            <a:r>
              <a:rPr lang="fr-FR" sz="1450" spc="-58">
                <a:solidFill>
                  <a:srgbClr val="231F20"/>
                </a:solidFill>
                <a:latin typeface="Fira Sans Light"/>
                <a:cs typeface="Lucida Sans Unicode"/>
              </a:rPr>
              <a:t>  via l'accès à des ressources :</a:t>
            </a:r>
          </a:p>
          <a:p>
            <a:pPr marL="7620" marR="2540" algn="just">
              <a:lnSpc>
                <a:spcPct val="101000"/>
              </a:lnSpc>
              <a:spcBef>
                <a:spcPts val="56"/>
              </a:spcBef>
            </a:pPr>
            <a:endParaRPr lang="fr-FR" sz="1450" spc="-58">
              <a:solidFill>
                <a:srgbClr val="231F20"/>
              </a:solidFill>
              <a:latin typeface="Fira Sans Light"/>
              <a:cs typeface="Lucida Sans Unicode"/>
            </a:endParaRPr>
          </a:p>
          <a:p>
            <a:pPr marL="7620" marR="2540" algn="just">
              <a:lnSpc>
                <a:spcPct val="101000"/>
              </a:lnSpc>
              <a:spcBef>
                <a:spcPts val="56"/>
              </a:spcBef>
            </a:pPr>
            <a:endParaRPr lang="fr-FR" sz="1450" spc="-58">
              <a:solidFill>
                <a:srgbClr val="231F20"/>
              </a:solidFill>
              <a:latin typeface="Fira Sans Light"/>
              <a:cs typeface="Lucida Sans Unicode"/>
            </a:endParaRPr>
          </a:p>
          <a:p>
            <a:pPr marL="7620" marR="2540" algn="just">
              <a:lnSpc>
                <a:spcPct val="101000"/>
              </a:lnSpc>
              <a:spcBef>
                <a:spcPts val="56"/>
              </a:spcBef>
            </a:pPr>
            <a:endParaRPr lang="fr-FR" sz="1450" spc="-58">
              <a:solidFill>
                <a:srgbClr val="231F20"/>
              </a:solidFill>
              <a:latin typeface="Fira Sans Light"/>
              <a:cs typeface="Lucida Sans Unicode"/>
            </a:endParaRPr>
          </a:p>
          <a:p>
            <a:pPr marL="7620" marR="2540" algn="just">
              <a:lnSpc>
                <a:spcPct val="101000"/>
              </a:lnSpc>
              <a:spcBef>
                <a:spcPts val="56"/>
              </a:spcBef>
            </a:pPr>
            <a:endParaRPr lang="fr-FR" sz="1450" spc="-58">
              <a:solidFill>
                <a:srgbClr val="231F20"/>
              </a:solidFill>
              <a:latin typeface="Fira Sans Light"/>
              <a:cs typeface="Lucida Sans Unicode"/>
            </a:endParaRPr>
          </a:p>
          <a:p>
            <a:pPr marL="7620" marR="2540" algn="just">
              <a:lnSpc>
                <a:spcPct val="101000"/>
              </a:lnSpc>
              <a:spcBef>
                <a:spcPts val="56"/>
              </a:spcBef>
            </a:pPr>
            <a:endParaRPr lang="fr-FR" sz="1450" spc="-58">
              <a:solidFill>
                <a:srgbClr val="231F20"/>
              </a:solidFill>
              <a:latin typeface="Fira Sans Light"/>
              <a:cs typeface="Lucida Sans Unicode"/>
            </a:endParaRPr>
          </a:p>
          <a:p>
            <a:pPr marL="7620" marR="2540" algn="just">
              <a:lnSpc>
                <a:spcPct val="101000"/>
              </a:lnSpc>
              <a:spcBef>
                <a:spcPts val="56"/>
              </a:spcBef>
            </a:pPr>
            <a:endParaRPr lang="fr-FR" sz="1450" spc="-58">
              <a:solidFill>
                <a:srgbClr val="231F20"/>
              </a:solidFill>
              <a:latin typeface="Fira Sans Light"/>
              <a:cs typeface="Lucida Sans Unicode"/>
            </a:endParaRPr>
          </a:p>
        </p:txBody>
      </p:sp>
      <p:pic>
        <p:nvPicPr>
          <p:cNvPr id="8" name="object 8"/>
          <p:cNvPicPr/>
          <p:nvPr/>
        </p:nvPicPr>
        <p:blipFill>
          <a:blip r:embed="rId3" cstate="print"/>
          <a:stretch>
            <a:fillRect/>
          </a:stretch>
        </p:blipFill>
        <p:spPr>
          <a:xfrm>
            <a:off x="6347982" y="2076987"/>
            <a:ext cx="5615006" cy="57145"/>
          </a:xfrm>
          <a:prstGeom prst="rect">
            <a:avLst/>
          </a:prstGeom>
        </p:spPr>
      </p:pic>
      <p:sp>
        <p:nvSpPr>
          <p:cNvPr id="10" name="object 9">
            <a:extLst>
              <a:ext uri="{FF2B5EF4-FFF2-40B4-BE49-F238E27FC236}">
                <a16:creationId xmlns:a16="http://schemas.microsoft.com/office/drawing/2014/main" id="{D2EAE4FC-1498-C6C7-246A-D6ED2FF861E1}"/>
              </a:ext>
            </a:extLst>
          </p:cNvPr>
          <p:cNvSpPr txBox="1">
            <a:spLocks/>
          </p:cNvSpPr>
          <p:nvPr/>
        </p:nvSpPr>
        <p:spPr>
          <a:xfrm>
            <a:off x="6348798" y="398245"/>
            <a:ext cx="5030869" cy="369802"/>
          </a:xfrm>
          <a:prstGeom prst="rect">
            <a:avLst/>
          </a:prstGeom>
        </p:spPr>
        <p:txBody>
          <a:bodyPr vert="horz" wrap="square" lIns="0" tIns="8086" rIns="0" bIns="0" rtlCol="0" anchor="t">
            <a:spAutoFit/>
          </a:bodyPr>
          <a:lstStyle>
            <a:defPPr>
              <a:defRPr lang="en-US"/>
            </a:defPPr>
            <a:lvl1pPr marL="0" algn="l" defTabSz="554492" rtl="0" eaLnBrk="1" latinLnBrk="0" hangingPunct="1">
              <a:spcBef>
                <a:spcPct val="0"/>
              </a:spcBef>
              <a:buNone/>
              <a:defRPr sz="1092" b="0" i="0"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marL="7620" marR="2540">
              <a:spcBef>
                <a:spcPts val="64"/>
              </a:spcBef>
            </a:pPr>
            <a:r>
              <a:rPr lang="fr-FR" sz="2350" spc="-82">
                <a:solidFill>
                  <a:srgbClr val="231F20"/>
                </a:solidFill>
                <a:latin typeface="Trebuchet MS"/>
              </a:rPr>
              <a:t>De ce constat est né</a:t>
            </a:r>
            <a:endParaRPr lang="fr-FR"/>
          </a:p>
        </p:txBody>
      </p:sp>
      <p:grpSp>
        <p:nvGrpSpPr>
          <p:cNvPr id="11" name="Group 10">
            <a:extLst>
              <a:ext uri="{FF2B5EF4-FFF2-40B4-BE49-F238E27FC236}">
                <a16:creationId xmlns:a16="http://schemas.microsoft.com/office/drawing/2014/main" id="{3CAE8188-5E55-D2E9-1A2C-5B9D56F9457E}"/>
              </a:ext>
            </a:extLst>
          </p:cNvPr>
          <p:cNvGrpSpPr/>
          <p:nvPr/>
        </p:nvGrpSpPr>
        <p:grpSpPr>
          <a:xfrm>
            <a:off x="6704945" y="4039652"/>
            <a:ext cx="4878034" cy="1178606"/>
            <a:chOff x="6348685" y="5128223"/>
            <a:chExt cx="4878034" cy="1178606"/>
          </a:xfrm>
        </p:grpSpPr>
        <p:pic>
          <p:nvPicPr>
            <p:cNvPr id="12" name="Picture 10">
              <a:extLst>
                <a:ext uri="{FF2B5EF4-FFF2-40B4-BE49-F238E27FC236}">
                  <a16:creationId xmlns:a16="http://schemas.microsoft.com/office/drawing/2014/main" id="{418517FE-7D76-6A6F-5762-98A1C3F3E44F}"/>
                </a:ext>
              </a:extLst>
            </p:cNvPr>
            <p:cNvPicPr>
              <a:picLocks noChangeAspect="1"/>
            </p:cNvPicPr>
            <p:nvPr/>
          </p:nvPicPr>
          <p:blipFill>
            <a:blip r:embed="rId4"/>
            <a:stretch>
              <a:fillRect/>
            </a:stretch>
          </p:blipFill>
          <p:spPr>
            <a:xfrm>
              <a:off x="6348685" y="5130256"/>
              <a:ext cx="497227" cy="193729"/>
            </a:xfrm>
            <a:prstGeom prst="rect">
              <a:avLst/>
            </a:prstGeom>
          </p:spPr>
        </p:pic>
        <p:pic>
          <p:nvPicPr>
            <p:cNvPr id="14" name="Picture 10">
              <a:extLst>
                <a:ext uri="{FF2B5EF4-FFF2-40B4-BE49-F238E27FC236}">
                  <a16:creationId xmlns:a16="http://schemas.microsoft.com/office/drawing/2014/main" id="{3354A17E-D90F-A080-14E4-13CE340022DE}"/>
                </a:ext>
              </a:extLst>
            </p:cNvPr>
            <p:cNvPicPr>
              <a:picLocks noChangeAspect="1"/>
            </p:cNvPicPr>
            <p:nvPr/>
          </p:nvPicPr>
          <p:blipFill>
            <a:blip r:embed="rId4"/>
            <a:stretch>
              <a:fillRect/>
            </a:stretch>
          </p:blipFill>
          <p:spPr>
            <a:xfrm>
              <a:off x="6348685" y="5620740"/>
              <a:ext cx="497227" cy="193729"/>
            </a:xfrm>
            <a:prstGeom prst="rect">
              <a:avLst/>
            </a:prstGeom>
          </p:spPr>
        </p:pic>
        <p:pic>
          <p:nvPicPr>
            <p:cNvPr id="16" name="Picture 10">
              <a:extLst>
                <a:ext uri="{FF2B5EF4-FFF2-40B4-BE49-F238E27FC236}">
                  <a16:creationId xmlns:a16="http://schemas.microsoft.com/office/drawing/2014/main" id="{585F249E-8621-3C64-D88C-908475D58E36}"/>
                </a:ext>
              </a:extLst>
            </p:cNvPr>
            <p:cNvPicPr>
              <a:picLocks noChangeAspect="1"/>
            </p:cNvPicPr>
            <p:nvPr/>
          </p:nvPicPr>
          <p:blipFill>
            <a:blip r:embed="rId4"/>
            <a:stretch>
              <a:fillRect/>
            </a:stretch>
          </p:blipFill>
          <p:spPr>
            <a:xfrm>
              <a:off x="6348685" y="6074100"/>
              <a:ext cx="497227" cy="193729"/>
            </a:xfrm>
            <a:prstGeom prst="rect">
              <a:avLst/>
            </a:prstGeom>
          </p:spPr>
        </p:pic>
        <p:sp>
          <p:nvSpPr>
            <p:cNvPr id="17" name="object 7">
              <a:extLst>
                <a:ext uri="{FF2B5EF4-FFF2-40B4-BE49-F238E27FC236}">
                  <a16:creationId xmlns:a16="http://schemas.microsoft.com/office/drawing/2014/main" id="{F0FB7F71-10CA-B86D-BD3F-4B12020EE8E1}"/>
                </a:ext>
              </a:extLst>
            </p:cNvPr>
            <p:cNvSpPr txBox="1"/>
            <p:nvPr/>
          </p:nvSpPr>
          <p:spPr>
            <a:xfrm>
              <a:off x="6997589" y="5128223"/>
              <a:ext cx="4229130" cy="1178606"/>
            </a:xfrm>
            <a:prstGeom prst="rect">
              <a:avLst/>
            </a:prstGeom>
          </p:spPr>
          <p:txBody>
            <a:bodyPr vert="horz" wrap="square" lIns="0" tIns="7316" rIns="0" bIns="0" rtlCol="0" anchor="t">
              <a:sp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marL="7620" marR="2540" algn="just">
                <a:lnSpc>
                  <a:spcPct val="101000"/>
                </a:lnSpc>
                <a:spcBef>
                  <a:spcPts val="57"/>
                </a:spcBef>
              </a:pPr>
              <a:r>
                <a:rPr lang="fr-FR" sz="1450" b="1" spc="-9">
                  <a:solidFill>
                    <a:srgbClr val="231F20"/>
                  </a:solidFill>
                  <a:latin typeface="Fira Sans Light"/>
                  <a:cs typeface="Lucida Sans Unicode"/>
                </a:rPr>
                <a:t>Humaines</a:t>
              </a:r>
            </a:p>
            <a:p>
              <a:pPr marL="7620" marR="2540" algn="just">
                <a:lnSpc>
                  <a:spcPct val="101000"/>
                </a:lnSpc>
                <a:spcBef>
                  <a:spcPts val="56"/>
                </a:spcBef>
              </a:pPr>
              <a:endParaRPr lang="fr-FR" sz="1450" b="1" spc="-9">
                <a:solidFill>
                  <a:srgbClr val="231F20"/>
                </a:solidFill>
                <a:latin typeface="Fira Sans Light"/>
                <a:cs typeface="Lucida Sans Unicode"/>
              </a:endParaRPr>
            </a:p>
            <a:p>
              <a:pPr marL="7620" marR="2540" algn="just">
                <a:lnSpc>
                  <a:spcPct val="101000"/>
                </a:lnSpc>
                <a:spcBef>
                  <a:spcPts val="56"/>
                </a:spcBef>
              </a:pPr>
              <a:r>
                <a:rPr lang="fr-FR" sz="1450" b="1" spc="-9">
                  <a:solidFill>
                    <a:srgbClr val="231F20"/>
                  </a:solidFill>
                  <a:latin typeface="Fira Sans Light"/>
                  <a:cs typeface="Lucida Sans Unicode"/>
                </a:rPr>
                <a:t>Matérielles</a:t>
              </a:r>
            </a:p>
            <a:p>
              <a:pPr marL="7620" marR="2540" algn="just">
                <a:lnSpc>
                  <a:spcPct val="101000"/>
                </a:lnSpc>
                <a:spcBef>
                  <a:spcPts val="56"/>
                </a:spcBef>
              </a:pPr>
              <a:endParaRPr lang="fr-FR" sz="1450" b="1" spc="-9">
                <a:solidFill>
                  <a:srgbClr val="231F20"/>
                </a:solidFill>
                <a:latin typeface="Fira Sans Light"/>
                <a:cs typeface="Lucida Sans Unicode"/>
              </a:endParaRPr>
            </a:p>
            <a:p>
              <a:pPr marL="7620" marR="2540" algn="just">
                <a:lnSpc>
                  <a:spcPct val="101000"/>
                </a:lnSpc>
                <a:spcBef>
                  <a:spcPts val="56"/>
                </a:spcBef>
              </a:pPr>
              <a:r>
                <a:rPr lang="fr-FR" sz="1450" b="1" spc="-9">
                  <a:solidFill>
                    <a:srgbClr val="231F20"/>
                  </a:solidFill>
                  <a:latin typeface="Fira Sans Light"/>
                  <a:cs typeface="Lucida Sans Unicode"/>
                </a:rPr>
                <a:t>Financières</a:t>
              </a:r>
            </a:p>
          </p:txBody>
        </p:sp>
      </p:grpSp>
      <p:pic>
        <p:nvPicPr>
          <p:cNvPr id="9" name="Picture 8">
            <a:extLst>
              <a:ext uri="{FF2B5EF4-FFF2-40B4-BE49-F238E27FC236}">
                <a16:creationId xmlns:a16="http://schemas.microsoft.com/office/drawing/2014/main" id="{36420001-9A66-FDA4-F2F1-124C1D9CD17D}"/>
              </a:ext>
            </a:extLst>
          </p:cNvPr>
          <p:cNvPicPr>
            <a:picLocks noChangeAspect="1"/>
          </p:cNvPicPr>
          <p:nvPr/>
        </p:nvPicPr>
        <p:blipFill>
          <a:blip r:embed="rId5"/>
          <a:stretch>
            <a:fillRect/>
          </a:stretch>
        </p:blipFill>
        <p:spPr>
          <a:xfrm>
            <a:off x="6234545" y="903216"/>
            <a:ext cx="3790209" cy="74676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00203"/>
          </a:solidFill>
          <a:ln>
            <a:noFill/>
          </a:ln>
        </p:spPr>
        <p:txBody>
          <a:bodyPr/>
          <a:lstStyle/>
          <a:p>
            <a:endParaRPr lang="fr-FR"/>
          </a:p>
        </p:txBody>
      </p:sp>
      <p:pic>
        <p:nvPicPr>
          <p:cNvPr id="4" name="Image 0" descr="preencoded.png"/>
          <p:cNvPicPr>
            <a:picLocks noChangeAspect="1"/>
          </p:cNvPicPr>
          <p:nvPr/>
        </p:nvPicPr>
        <p:blipFill>
          <a:blip r:embed="rId3"/>
          <a:stretch>
            <a:fillRect/>
          </a:stretch>
        </p:blipFill>
        <p:spPr>
          <a:xfrm>
            <a:off x="7620000" y="0"/>
            <a:ext cx="4572000" cy="6858000"/>
          </a:xfrm>
          <a:prstGeom prst="rect">
            <a:avLst/>
          </a:prstGeom>
        </p:spPr>
      </p:pic>
      <p:sp>
        <p:nvSpPr>
          <p:cNvPr id="5" name="Text 2"/>
          <p:cNvSpPr/>
          <p:nvPr/>
        </p:nvSpPr>
        <p:spPr>
          <a:xfrm>
            <a:off x="491133" y="174765"/>
            <a:ext cx="5187950" cy="578644"/>
          </a:xfrm>
          <a:prstGeom prst="rect">
            <a:avLst/>
          </a:prstGeom>
          <a:noFill/>
          <a:ln/>
        </p:spPr>
        <p:txBody>
          <a:bodyPr wrap="none" lIns="76200" tIns="38100" rIns="76200" bIns="38100" rtlCol="0" anchor="t"/>
          <a:lstStyle/>
          <a:p>
            <a:pPr defTabSz="761970">
              <a:lnSpc>
                <a:spcPts val="4556"/>
              </a:lnSpc>
            </a:pPr>
            <a:r>
              <a:rPr lang="fr-FR" sz="2333" b="1">
                <a:solidFill>
                  <a:srgbClr val="EB5C18"/>
                </a:solidFill>
                <a:latin typeface="Roboto"/>
                <a:ea typeface="Roboto"/>
                <a:cs typeface="Poppins"/>
              </a:rPr>
              <a:t>_</a:t>
            </a:r>
            <a:r>
              <a:rPr lang="fr-FR" sz="2333" b="1">
                <a:solidFill>
                  <a:srgbClr val="EDEDED"/>
                </a:solidFill>
                <a:latin typeface="Roboto"/>
                <a:ea typeface="Roboto"/>
                <a:cs typeface="Poppins"/>
              </a:rPr>
              <a:t> 2 SERVICES</a:t>
            </a:r>
            <a:endParaRPr lang="fr-FR" sz="2333" b="1">
              <a:solidFill>
                <a:prstClr val="black"/>
              </a:solidFill>
              <a:latin typeface="Roboto"/>
              <a:ea typeface="Roboto"/>
              <a:cs typeface="Poppins"/>
            </a:endParaRPr>
          </a:p>
        </p:txBody>
      </p:sp>
      <p:pic>
        <p:nvPicPr>
          <p:cNvPr id="9" name="Picture 8">
            <a:extLst>
              <a:ext uri="{FF2B5EF4-FFF2-40B4-BE49-F238E27FC236}">
                <a16:creationId xmlns:a16="http://schemas.microsoft.com/office/drawing/2014/main" id="{7D47D050-7A75-9CD4-6DDA-4CCE6A7DE301}"/>
              </a:ext>
            </a:extLst>
          </p:cNvPr>
          <p:cNvPicPr>
            <a:picLocks noChangeAspect="1"/>
          </p:cNvPicPr>
          <p:nvPr/>
        </p:nvPicPr>
        <p:blipFill>
          <a:blip r:embed="rId4"/>
          <a:stretch>
            <a:fillRect/>
          </a:stretch>
        </p:blipFill>
        <p:spPr>
          <a:xfrm>
            <a:off x="10302240" y="6108697"/>
            <a:ext cx="1615440" cy="320046"/>
          </a:xfrm>
          <a:prstGeom prst="rect">
            <a:avLst/>
          </a:prstGeom>
        </p:spPr>
      </p:pic>
      <p:sp>
        <p:nvSpPr>
          <p:cNvPr id="11" name="TextBox 10">
            <a:extLst>
              <a:ext uri="{FF2B5EF4-FFF2-40B4-BE49-F238E27FC236}">
                <a16:creationId xmlns:a16="http://schemas.microsoft.com/office/drawing/2014/main" id="{CF7989FD-4705-DFF2-EFFA-3D5BFF432A9B}"/>
              </a:ext>
            </a:extLst>
          </p:cNvPr>
          <p:cNvSpPr txBox="1"/>
          <p:nvPr/>
        </p:nvSpPr>
        <p:spPr>
          <a:xfrm>
            <a:off x="10302240" y="6372860"/>
            <a:ext cx="1676400" cy="333489"/>
          </a:xfrm>
          <a:prstGeom prst="rect">
            <a:avLst/>
          </a:prstGeom>
          <a:noFill/>
        </p:spPr>
        <p:txBody>
          <a:bodyPr rot="0" spcFirstLastPara="0" vertOverflow="overflow" horzOverflow="overflow" vert="horz" wrap="square" lIns="76200" tIns="38100" rIns="76200" bIns="38100" numCol="1" spcCol="0" rtlCol="0" fromWordArt="0" anchor="t" anchorCtr="0" forceAA="0" compatLnSpc="1">
            <a:prstTxWarp prst="textNoShape">
              <a:avLst/>
            </a:prstTxWarp>
            <a:spAutoFit/>
          </a:bodyPr>
          <a:lstStyle/>
          <a:p>
            <a:pPr algn="r" defTabSz="761970"/>
            <a:r>
              <a:rPr lang="en-US" sz="1667">
                <a:solidFill>
                  <a:srgbClr val="EEEEEE"/>
                </a:solidFill>
                <a:latin typeface="Calibri" panose="020F0502020204030204"/>
                <a:cs typeface="Calibri"/>
              </a:rPr>
              <a:t>TECH&amp;FACTORY</a:t>
            </a:r>
            <a:endParaRPr lang="en-US" sz="1500">
              <a:solidFill>
                <a:prstClr val="black"/>
              </a:solidFill>
              <a:latin typeface="Calibri" panose="020F0502020204030204"/>
            </a:endParaRPr>
          </a:p>
        </p:txBody>
      </p:sp>
      <p:sp>
        <p:nvSpPr>
          <p:cNvPr id="39" name="Text 4">
            <a:extLst>
              <a:ext uri="{FF2B5EF4-FFF2-40B4-BE49-F238E27FC236}">
                <a16:creationId xmlns:a16="http://schemas.microsoft.com/office/drawing/2014/main" id="{5221A093-5FF7-B2B1-82CE-86656681F163}"/>
              </a:ext>
            </a:extLst>
          </p:cNvPr>
          <p:cNvSpPr/>
          <p:nvPr/>
        </p:nvSpPr>
        <p:spPr>
          <a:xfrm>
            <a:off x="490279" y="754571"/>
            <a:ext cx="6899638" cy="313556"/>
          </a:xfrm>
          <a:prstGeom prst="rect">
            <a:avLst/>
          </a:prstGeom>
          <a:noFill/>
          <a:ln/>
        </p:spPr>
        <p:txBody>
          <a:bodyPr wrap="square" lIns="76200" tIns="38100" rIns="76200" bIns="38100" rtlCol="0" anchor="t"/>
          <a:lstStyle/>
          <a:p>
            <a:pPr defTabSz="761970">
              <a:lnSpc>
                <a:spcPts val="2332"/>
              </a:lnSpc>
            </a:pPr>
            <a:r>
              <a:rPr lang="fr-FR" sz="1167">
                <a:solidFill>
                  <a:srgbClr val="EDEDED"/>
                </a:solidFill>
                <a:latin typeface="Roboto"/>
                <a:ea typeface="Roboto"/>
                <a:cs typeface="Roboto"/>
              </a:rPr>
              <a:t>Au service de l’innovation, de l’industrialisation et du financement</a:t>
            </a:r>
            <a:endParaRPr lang="fr-FR" sz="1500">
              <a:solidFill>
                <a:prstClr val="black"/>
              </a:solidFill>
              <a:latin typeface="Calibri" panose="020F0502020204030204"/>
            </a:endParaRPr>
          </a:p>
        </p:txBody>
      </p:sp>
      <p:pic>
        <p:nvPicPr>
          <p:cNvPr id="3" name="Picture 8">
            <a:extLst>
              <a:ext uri="{FF2B5EF4-FFF2-40B4-BE49-F238E27FC236}">
                <a16:creationId xmlns:a16="http://schemas.microsoft.com/office/drawing/2014/main" id="{B75DB108-680C-8BCE-3A23-340B8FDBBB68}"/>
              </a:ext>
            </a:extLst>
          </p:cNvPr>
          <p:cNvPicPr>
            <a:picLocks noChangeAspect="1"/>
          </p:cNvPicPr>
          <p:nvPr/>
        </p:nvPicPr>
        <p:blipFill>
          <a:blip r:embed="rId4"/>
          <a:stretch>
            <a:fillRect/>
          </a:stretch>
        </p:blipFill>
        <p:spPr>
          <a:xfrm>
            <a:off x="1291447" y="1890483"/>
            <a:ext cx="1615440" cy="320046"/>
          </a:xfrm>
          <a:prstGeom prst="rect">
            <a:avLst/>
          </a:prstGeom>
        </p:spPr>
      </p:pic>
      <p:sp>
        <p:nvSpPr>
          <p:cNvPr id="7" name="TextBox 10">
            <a:extLst>
              <a:ext uri="{FF2B5EF4-FFF2-40B4-BE49-F238E27FC236}">
                <a16:creationId xmlns:a16="http://schemas.microsoft.com/office/drawing/2014/main" id="{7B51F29D-1917-CD63-F365-BB796306E123}"/>
              </a:ext>
            </a:extLst>
          </p:cNvPr>
          <p:cNvSpPr txBox="1"/>
          <p:nvPr/>
        </p:nvSpPr>
        <p:spPr>
          <a:xfrm>
            <a:off x="1291447" y="2154646"/>
            <a:ext cx="1676400" cy="333489"/>
          </a:xfrm>
          <a:prstGeom prst="rect">
            <a:avLst/>
          </a:prstGeom>
          <a:noFill/>
        </p:spPr>
        <p:txBody>
          <a:bodyPr rot="0" spcFirstLastPara="0" vertOverflow="overflow" horzOverflow="overflow" vert="horz" wrap="square" lIns="76200" tIns="38100" rIns="76200" bIns="38100" numCol="1" spcCol="0" rtlCol="0" fromWordArt="0" anchor="t" anchorCtr="0" forceAA="0" compatLnSpc="1">
            <a:prstTxWarp prst="textNoShape">
              <a:avLst/>
            </a:prstTxWarp>
            <a:spAutoFit/>
          </a:bodyPr>
          <a:lstStyle/>
          <a:p>
            <a:pPr algn="r" defTabSz="761970"/>
            <a:r>
              <a:rPr lang="en-US" sz="1667">
                <a:solidFill>
                  <a:srgbClr val="EEEEEE"/>
                </a:solidFill>
                <a:latin typeface="Calibri" panose="020F0502020204030204"/>
                <a:cs typeface="Calibri"/>
              </a:rPr>
              <a:t>FACTORY</a:t>
            </a:r>
            <a:endParaRPr lang="en-US" sz="1500">
              <a:solidFill>
                <a:prstClr val="black"/>
              </a:solidFill>
              <a:latin typeface="Calibri" panose="020F0502020204030204"/>
            </a:endParaRPr>
          </a:p>
        </p:txBody>
      </p:sp>
      <p:pic>
        <p:nvPicPr>
          <p:cNvPr id="8" name="Picture 8">
            <a:extLst>
              <a:ext uri="{FF2B5EF4-FFF2-40B4-BE49-F238E27FC236}">
                <a16:creationId xmlns:a16="http://schemas.microsoft.com/office/drawing/2014/main" id="{AA772142-2C96-9E28-2B76-4E1811F0FBC6}"/>
              </a:ext>
            </a:extLst>
          </p:cNvPr>
          <p:cNvPicPr>
            <a:picLocks noChangeAspect="1"/>
          </p:cNvPicPr>
          <p:nvPr/>
        </p:nvPicPr>
        <p:blipFill>
          <a:blip r:embed="rId4"/>
          <a:stretch>
            <a:fillRect/>
          </a:stretch>
        </p:blipFill>
        <p:spPr>
          <a:xfrm>
            <a:off x="5021809" y="1890420"/>
            <a:ext cx="1615440" cy="320046"/>
          </a:xfrm>
          <a:prstGeom prst="rect">
            <a:avLst/>
          </a:prstGeom>
        </p:spPr>
      </p:pic>
      <p:sp>
        <p:nvSpPr>
          <p:cNvPr id="10" name="TextBox 10">
            <a:extLst>
              <a:ext uri="{FF2B5EF4-FFF2-40B4-BE49-F238E27FC236}">
                <a16:creationId xmlns:a16="http://schemas.microsoft.com/office/drawing/2014/main" id="{51970287-2AFA-D20B-E913-AF3C97EC4285}"/>
              </a:ext>
            </a:extLst>
          </p:cNvPr>
          <p:cNvSpPr txBox="1"/>
          <p:nvPr/>
        </p:nvSpPr>
        <p:spPr>
          <a:xfrm>
            <a:off x="5041409" y="2154646"/>
            <a:ext cx="1676400" cy="333489"/>
          </a:xfrm>
          <a:prstGeom prst="rect">
            <a:avLst/>
          </a:prstGeom>
          <a:noFill/>
        </p:spPr>
        <p:txBody>
          <a:bodyPr rot="0" spcFirstLastPara="0" vertOverflow="overflow" horzOverflow="overflow" vert="horz" wrap="square" lIns="76200" tIns="38100" rIns="76200" bIns="38100" numCol="1" spcCol="0" rtlCol="0" fromWordArt="0" anchor="t" anchorCtr="0" forceAA="0" compatLnSpc="1">
            <a:prstTxWarp prst="textNoShape">
              <a:avLst/>
            </a:prstTxWarp>
            <a:spAutoFit/>
          </a:bodyPr>
          <a:lstStyle/>
          <a:p>
            <a:pPr algn="r" defTabSz="761970"/>
            <a:r>
              <a:rPr lang="en-US" sz="1667">
                <a:solidFill>
                  <a:srgbClr val="EEEEEE"/>
                </a:solidFill>
                <a:latin typeface="Calibri" panose="020F0502020204030204"/>
                <a:cs typeface="Calibri"/>
              </a:rPr>
              <a:t>TECH</a:t>
            </a:r>
            <a:endParaRPr lang="en-US" sz="1500">
              <a:solidFill>
                <a:prstClr val="black"/>
              </a:solidFill>
              <a:latin typeface="Calibri" panose="020F0502020204030204"/>
            </a:endParaRPr>
          </a:p>
        </p:txBody>
      </p:sp>
      <p:sp>
        <p:nvSpPr>
          <p:cNvPr id="13" name="ZoneTexte 12">
            <a:extLst>
              <a:ext uri="{FF2B5EF4-FFF2-40B4-BE49-F238E27FC236}">
                <a16:creationId xmlns:a16="http://schemas.microsoft.com/office/drawing/2014/main" id="{64B5DB9C-1AA6-DF9C-AA75-15182BF228E3}"/>
              </a:ext>
            </a:extLst>
          </p:cNvPr>
          <p:cNvSpPr txBox="1"/>
          <p:nvPr/>
        </p:nvSpPr>
        <p:spPr>
          <a:xfrm>
            <a:off x="644516" y="2601745"/>
            <a:ext cx="3309995" cy="2542619"/>
          </a:xfrm>
          <a:prstGeom prst="rect">
            <a:avLst/>
          </a:prstGeom>
          <a:noFill/>
        </p:spPr>
        <p:txBody>
          <a:bodyPr wrap="square" lIns="91440" tIns="45720" rIns="91440" bIns="45720" anchor="t">
            <a:spAutoFit/>
          </a:bodyPr>
          <a:lstStyle/>
          <a:p>
            <a:pPr marL="16510" marR="608330" algn="ctr">
              <a:lnSpc>
                <a:spcPct val="150000"/>
              </a:lnSpc>
              <a:spcBef>
                <a:spcPts val="133"/>
              </a:spcBef>
            </a:pPr>
            <a:r>
              <a:rPr lang="fr-FR" sz="1800" spc="-7">
                <a:solidFill>
                  <a:schemeClr val="bg1"/>
                </a:solidFill>
                <a:latin typeface="Fira Sans Light"/>
                <a:cs typeface="Arial"/>
              </a:rPr>
              <a:t>Un « Startup Studio &amp; </a:t>
            </a:r>
            <a:r>
              <a:rPr lang="fr-FR" sz="1800" spc="-7" err="1">
                <a:solidFill>
                  <a:schemeClr val="bg1"/>
                </a:solidFill>
                <a:latin typeface="Fira Sans Light"/>
                <a:cs typeface="Arial"/>
              </a:rPr>
              <a:t>Factory</a:t>
            </a:r>
            <a:r>
              <a:rPr lang="fr-FR" sz="1800" spc="-7">
                <a:solidFill>
                  <a:schemeClr val="bg1"/>
                </a:solidFill>
                <a:latin typeface="Fira Sans Light"/>
                <a:cs typeface="Arial"/>
              </a:rPr>
              <a:t> », pour </a:t>
            </a:r>
            <a:r>
              <a:rPr lang="fr-FR" spc="-7">
                <a:solidFill>
                  <a:schemeClr val="bg1"/>
                </a:solidFill>
                <a:latin typeface="Fira Sans Light"/>
                <a:cs typeface="Arial"/>
              </a:rPr>
              <a:t>accompagner </a:t>
            </a:r>
            <a:r>
              <a:rPr lang="fr-FR" sz="1800" spc="-7">
                <a:solidFill>
                  <a:schemeClr val="bg1"/>
                </a:solidFill>
                <a:latin typeface="Fira Sans Light"/>
                <a:cs typeface="Arial"/>
              </a:rPr>
              <a:t>les startups </a:t>
            </a:r>
            <a:r>
              <a:rPr lang="fr-FR" spc="-7">
                <a:solidFill>
                  <a:schemeClr val="bg1"/>
                </a:solidFill>
                <a:latin typeface="Fira Sans Light"/>
                <a:cs typeface="Arial"/>
              </a:rPr>
              <a:t>industrielles </a:t>
            </a:r>
            <a:r>
              <a:rPr lang="fr-FR" b="1" spc="-7">
                <a:solidFill>
                  <a:schemeClr val="bg1"/>
                </a:solidFill>
                <a:latin typeface="Fira Sans Light"/>
                <a:cs typeface="Arial"/>
              </a:rPr>
              <a:t>du concept à</a:t>
            </a:r>
            <a:r>
              <a:rPr lang="fr-FR" sz="1800" b="1" spc="-7">
                <a:solidFill>
                  <a:schemeClr val="bg1"/>
                </a:solidFill>
                <a:latin typeface="Fira Sans Light"/>
                <a:cs typeface="Arial"/>
              </a:rPr>
              <a:t> </a:t>
            </a:r>
            <a:r>
              <a:rPr lang="fr-FR" b="1" spc="-7">
                <a:solidFill>
                  <a:schemeClr val="bg1"/>
                </a:solidFill>
                <a:latin typeface="Fira Sans Light"/>
                <a:cs typeface="Arial"/>
              </a:rPr>
              <a:t>la production en série</a:t>
            </a:r>
            <a:r>
              <a:rPr lang="fr-FR" spc="-7">
                <a:solidFill>
                  <a:schemeClr val="bg1"/>
                </a:solidFill>
                <a:latin typeface="Fira Sans Light"/>
                <a:cs typeface="Arial"/>
              </a:rPr>
              <a:t>.</a:t>
            </a:r>
            <a:endParaRPr lang="fr-FR" sz="1800" spc="-7">
              <a:solidFill>
                <a:schemeClr val="bg1"/>
              </a:solidFill>
              <a:latin typeface="Fira Sans Light"/>
              <a:cs typeface="Arial"/>
            </a:endParaRPr>
          </a:p>
        </p:txBody>
      </p:sp>
      <p:cxnSp>
        <p:nvCxnSpPr>
          <p:cNvPr id="17" name="Connecteur droit 16">
            <a:extLst>
              <a:ext uri="{FF2B5EF4-FFF2-40B4-BE49-F238E27FC236}">
                <a16:creationId xmlns:a16="http://schemas.microsoft.com/office/drawing/2014/main" id="{7E7CFBB3-335A-B917-78FC-09D442B5A53D}"/>
              </a:ext>
            </a:extLst>
          </p:cNvPr>
          <p:cNvCxnSpPr/>
          <p:nvPr/>
        </p:nvCxnSpPr>
        <p:spPr>
          <a:xfrm>
            <a:off x="4091310" y="1833383"/>
            <a:ext cx="59341" cy="4431857"/>
          </a:xfrm>
          <a:prstGeom prst="line">
            <a:avLst/>
          </a:prstGeom>
          <a:ln w="28575" cap="rnd">
            <a:solidFill>
              <a:srgbClr val="FF2A03"/>
            </a:solidFill>
          </a:ln>
        </p:spPr>
        <p:style>
          <a:lnRef idx="3">
            <a:schemeClr val="accent1"/>
          </a:lnRef>
          <a:fillRef idx="0">
            <a:schemeClr val="accent1"/>
          </a:fillRef>
          <a:effectRef idx="2">
            <a:schemeClr val="accent1"/>
          </a:effectRef>
          <a:fontRef idx="minor">
            <a:schemeClr val="tx1"/>
          </a:fontRef>
        </p:style>
      </p:cxnSp>
      <p:sp>
        <p:nvSpPr>
          <p:cNvPr id="18" name="ZoneTexte 17">
            <a:extLst>
              <a:ext uri="{FF2B5EF4-FFF2-40B4-BE49-F238E27FC236}">
                <a16:creationId xmlns:a16="http://schemas.microsoft.com/office/drawing/2014/main" id="{E5047828-6407-191F-DCD9-BDED8E3EDA9B}"/>
              </a:ext>
            </a:extLst>
          </p:cNvPr>
          <p:cNvSpPr txBox="1"/>
          <p:nvPr/>
        </p:nvSpPr>
        <p:spPr>
          <a:xfrm>
            <a:off x="4297304" y="2601746"/>
            <a:ext cx="3309996" cy="2127121"/>
          </a:xfrm>
          <a:prstGeom prst="rect">
            <a:avLst/>
          </a:prstGeom>
          <a:noFill/>
        </p:spPr>
        <p:txBody>
          <a:bodyPr wrap="square" lIns="91440" tIns="45720" rIns="91440" bIns="45720" anchor="t">
            <a:spAutoFit/>
          </a:bodyPr>
          <a:lstStyle/>
          <a:p>
            <a:pPr marL="16510" marR="608330" algn="ctr">
              <a:lnSpc>
                <a:spcPct val="150000"/>
              </a:lnSpc>
              <a:spcBef>
                <a:spcPts val="133"/>
              </a:spcBef>
            </a:pPr>
            <a:r>
              <a:rPr lang="fr-FR" spc="-7" dirty="0">
                <a:solidFill>
                  <a:schemeClr val="bg1"/>
                </a:solidFill>
                <a:latin typeface="Fira Sans Light"/>
                <a:cs typeface="Arial"/>
              </a:rPr>
              <a:t>Un véhicule d’investissement pour entrer au capital des meilleures startups industrielles.</a:t>
            </a:r>
          </a:p>
        </p:txBody>
      </p:sp>
      <p:pic>
        <p:nvPicPr>
          <p:cNvPr id="22" name="Picture 21">
            <a:extLst>
              <a:ext uri="{FF2B5EF4-FFF2-40B4-BE49-F238E27FC236}">
                <a16:creationId xmlns:a16="http://schemas.microsoft.com/office/drawing/2014/main" id="{0857B833-D996-2B2D-A36C-BCDBBE520BE2}"/>
              </a:ext>
            </a:extLst>
          </p:cNvPr>
          <p:cNvPicPr>
            <a:picLocks noChangeAspect="1"/>
          </p:cNvPicPr>
          <p:nvPr/>
        </p:nvPicPr>
        <p:blipFill>
          <a:blip r:embed="rId5"/>
          <a:stretch>
            <a:fillRect/>
          </a:stretch>
        </p:blipFill>
        <p:spPr>
          <a:xfrm>
            <a:off x="1552459" y="5373653"/>
            <a:ext cx="1092869" cy="407305"/>
          </a:xfrm>
          <a:prstGeom prst="rect">
            <a:avLst/>
          </a:prstGeom>
        </p:spPr>
      </p:pic>
      <p:pic>
        <p:nvPicPr>
          <p:cNvPr id="23" name="Picture 22">
            <a:extLst>
              <a:ext uri="{FF2B5EF4-FFF2-40B4-BE49-F238E27FC236}">
                <a16:creationId xmlns:a16="http://schemas.microsoft.com/office/drawing/2014/main" id="{53A634B6-A1A9-259B-8AD5-E28D33B29003}"/>
              </a:ext>
            </a:extLst>
          </p:cNvPr>
          <p:cNvPicPr>
            <a:picLocks noChangeAspect="1"/>
          </p:cNvPicPr>
          <p:nvPr/>
        </p:nvPicPr>
        <p:blipFill>
          <a:blip r:embed="rId4"/>
          <a:stretch>
            <a:fillRect/>
          </a:stretch>
        </p:blipFill>
        <p:spPr>
          <a:xfrm>
            <a:off x="1554208" y="5804094"/>
            <a:ext cx="1050995" cy="230236"/>
          </a:xfrm>
          <a:prstGeom prst="rect">
            <a:avLst/>
          </a:prstGeom>
        </p:spPr>
      </p:pic>
      <p:sp>
        <p:nvSpPr>
          <p:cNvPr id="24" name="TextBox 7">
            <a:extLst>
              <a:ext uri="{FF2B5EF4-FFF2-40B4-BE49-F238E27FC236}">
                <a16:creationId xmlns:a16="http://schemas.microsoft.com/office/drawing/2014/main" id="{7D14E7EB-C9DC-6E0C-6919-0EB72B5730F0}"/>
              </a:ext>
            </a:extLst>
          </p:cNvPr>
          <p:cNvSpPr txBox="1"/>
          <p:nvPr/>
        </p:nvSpPr>
        <p:spPr>
          <a:xfrm>
            <a:off x="1270051" y="6009662"/>
            <a:ext cx="1676400" cy="353943"/>
          </a:xfrm>
          <a:prstGeom prst="rect">
            <a:avLst/>
          </a:prstGeom>
          <a:noFill/>
        </p:spPr>
        <p:txBody>
          <a:bodyPr rot="0" spcFirstLastPara="0" vertOverflow="overflow" horzOverflow="overflow" vert="horz" wrap="square" lIns="76200" tIns="38100" rIns="76200" bIns="38100" numCol="1" spcCol="0" rtlCol="0" fromWordArt="0" anchor="t" anchorCtr="0" forceAA="0" compatLnSpc="1">
            <a:prstTxWarp prst="textNoShape">
              <a:avLst/>
            </a:prstTxWarp>
            <a:spAutoFit/>
          </a:bodyPr>
          <a:lstStyle/>
          <a:p>
            <a:pPr marL="0" marR="0" lvl="0" indent="0" algn="ctr" defTabSz="761970" rtl="0" eaLnBrk="1" fontAlgn="auto" latinLnBrk="0" hangingPunct="1">
              <a:lnSpc>
                <a:spcPct val="100000"/>
              </a:lnSpc>
              <a:spcBef>
                <a:spcPts val="0"/>
              </a:spcBef>
              <a:spcAft>
                <a:spcPts val="0"/>
              </a:spcAft>
              <a:buClrTx/>
              <a:buSzTx/>
              <a:buFontTx/>
              <a:buNone/>
              <a:tabLst/>
              <a:defRPr/>
            </a:pPr>
            <a:r>
              <a:rPr lang="en-US">
                <a:solidFill>
                  <a:srgbClr val="EEECED"/>
                </a:solidFill>
                <a:latin typeface="Calibri" panose="020F0502020204030204"/>
                <a:cs typeface="Calibri"/>
              </a:rPr>
              <a:t>PACK</a:t>
            </a:r>
            <a:r>
              <a:rPr kumimoji="0" lang="en-US" i="0" u="none" strike="noStrike" kern="1200" cap="none" spc="0" normalizeH="0" baseline="0" noProof="0">
                <a:ln>
                  <a:noFill/>
                </a:ln>
                <a:solidFill>
                  <a:srgbClr val="EEECED"/>
                </a:solidFill>
                <a:effectLst/>
                <a:uLnTx/>
                <a:uFillTx/>
                <a:latin typeface="Calibri" panose="020F0502020204030204"/>
                <a:ea typeface="+mn-ea"/>
                <a:cs typeface="Calibri"/>
              </a:rPr>
              <a:t> </a:t>
            </a:r>
            <a:r>
              <a:rPr lang="en-US">
                <a:solidFill>
                  <a:srgbClr val="EEECED"/>
                </a:solidFill>
                <a:latin typeface="Calibri" panose="020F0502020204030204"/>
                <a:cs typeface="Calibri"/>
              </a:rPr>
              <a:t>PROD</a:t>
            </a:r>
            <a:endParaRPr lang="en-US" i="0" u="none" strike="noStrike" kern="1200" cap="none" spc="0" normalizeH="0" baseline="0" noProof="0">
              <a:ln>
                <a:noFill/>
              </a:ln>
              <a:solidFill>
                <a:srgbClr val="EEECED"/>
              </a:solidFill>
              <a:effectLst/>
              <a:uLnTx/>
              <a:uFillTx/>
              <a:latin typeface="+mn-ea"/>
            </a:endParaRPr>
          </a:p>
        </p:txBody>
      </p:sp>
      <p:pic>
        <p:nvPicPr>
          <p:cNvPr id="25" name="Picture 24">
            <a:extLst>
              <a:ext uri="{FF2B5EF4-FFF2-40B4-BE49-F238E27FC236}">
                <a16:creationId xmlns:a16="http://schemas.microsoft.com/office/drawing/2014/main" id="{948A8A11-8850-C90D-1863-CC00170ECB65}"/>
              </a:ext>
            </a:extLst>
          </p:cNvPr>
          <p:cNvPicPr>
            <a:picLocks noChangeAspect="1"/>
          </p:cNvPicPr>
          <p:nvPr/>
        </p:nvPicPr>
        <p:blipFill>
          <a:blip r:embed="rId5"/>
          <a:stretch>
            <a:fillRect/>
          </a:stretch>
        </p:blipFill>
        <p:spPr>
          <a:xfrm>
            <a:off x="5351692" y="5409066"/>
            <a:ext cx="1092869" cy="407305"/>
          </a:xfrm>
          <a:prstGeom prst="rect">
            <a:avLst/>
          </a:prstGeom>
        </p:spPr>
      </p:pic>
      <p:pic>
        <p:nvPicPr>
          <p:cNvPr id="26" name="Picture 25">
            <a:extLst>
              <a:ext uri="{FF2B5EF4-FFF2-40B4-BE49-F238E27FC236}">
                <a16:creationId xmlns:a16="http://schemas.microsoft.com/office/drawing/2014/main" id="{E9F3993A-4CF7-9A92-D036-1794B4053940}"/>
              </a:ext>
            </a:extLst>
          </p:cNvPr>
          <p:cNvPicPr>
            <a:picLocks noChangeAspect="1"/>
          </p:cNvPicPr>
          <p:nvPr/>
        </p:nvPicPr>
        <p:blipFill>
          <a:blip r:embed="rId4"/>
          <a:stretch>
            <a:fillRect/>
          </a:stretch>
        </p:blipFill>
        <p:spPr>
          <a:xfrm>
            <a:off x="5353441" y="5839507"/>
            <a:ext cx="1050995" cy="230236"/>
          </a:xfrm>
          <a:prstGeom prst="rect">
            <a:avLst/>
          </a:prstGeom>
        </p:spPr>
      </p:pic>
      <p:sp>
        <p:nvSpPr>
          <p:cNvPr id="27" name="TextBox 7">
            <a:extLst>
              <a:ext uri="{FF2B5EF4-FFF2-40B4-BE49-F238E27FC236}">
                <a16:creationId xmlns:a16="http://schemas.microsoft.com/office/drawing/2014/main" id="{87615E54-ADA7-B35C-B927-88701A1DA2AE}"/>
              </a:ext>
            </a:extLst>
          </p:cNvPr>
          <p:cNvSpPr txBox="1"/>
          <p:nvPr/>
        </p:nvSpPr>
        <p:spPr>
          <a:xfrm>
            <a:off x="5069284" y="6045075"/>
            <a:ext cx="1676400" cy="323165"/>
          </a:xfrm>
          <a:prstGeom prst="rect">
            <a:avLst/>
          </a:prstGeom>
          <a:noFill/>
        </p:spPr>
        <p:txBody>
          <a:bodyPr rot="0" spcFirstLastPara="0" vertOverflow="overflow" horzOverflow="overflow" vert="horz" wrap="square" lIns="76200" tIns="38100" rIns="76200" bIns="38100" numCol="1" spcCol="0" rtlCol="0" fromWordArt="0" anchor="t" anchorCtr="0" forceAA="0" compatLnSpc="1">
            <a:prstTxWarp prst="textNoShape">
              <a:avLst/>
            </a:prstTxWarp>
            <a:spAutoFit/>
          </a:bodyPr>
          <a:lstStyle/>
          <a:p>
            <a:pPr marL="0" marR="0" lvl="0" indent="0" algn="ctr" defTabSz="761970" rtl="0" eaLnBrk="1" fontAlgn="auto" latinLnBrk="0" hangingPunct="1">
              <a:lnSpc>
                <a:spcPct val="100000"/>
              </a:lnSpc>
              <a:spcBef>
                <a:spcPts val="0"/>
              </a:spcBef>
              <a:spcAft>
                <a:spcPts val="0"/>
              </a:spcAft>
              <a:buClrTx/>
              <a:buSzTx/>
              <a:buFontTx/>
              <a:buNone/>
              <a:tabLst/>
              <a:defRPr/>
            </a:pPr>
            <a:r>
              <a:rPr lang="en-US" sz="1600">
                <a:solidFill>
                  <a:srgbClr val="EEECED"/>
                </a:solidFill>
                <a:latin typeface="Calibri" panose="020F0502020204030204"/>
                <a:cs typeface="Calibri"/>
              </a:rPr>
              <a:t>PACK</a:t>
            </a:r>
            <a:r>
              <a:rPr kumimoji="0" lang="en-US" sz="1600" i="0" u="none" strike="noStrike" kern="1200" cap="none" spc="0" normalizeH="0" baseline="0" noProof="0">
                <a:ln>
                  <a:noFill/>
                </a:ln>
                <a:solidFill>
                  <a:srgbClr val="EEECED"/>
                </a:solidFill>
                <a:effectLst/>
                <a:uLnTx/>
                <a:uFillTx/>
                <a:latin typeface="Calibri" panose="020F0502020204030204"/>
                <a:ea typeface="+mn-ea"/>
                <a:cs typeface="Calibri"/>
              </a:rPr>
              <a:t> </a:t>
            </a:r>
            <a:r>
              <a:rPr lang="en-US" sz="1600">
                <a:solidFill>
                  <a:srgbClr val="EEECED"/>
                </a:solidFill>
                <a:latin typeface="Calibri" panose="020F0502020204030204"/>
                <a:cs typeface="Calibri"/>
              </a:rPr>
              <a:t>INVEST</a:t>
            </a:r>
            <a:endParaRPr lang="en-US" sz="1600" i="0" u="none" strike="noStrike" kern="1200" cap="none" spc="0" normalizeH="0" baseline="0" noProof="0">
              <a:ln>
                <a:noFill/>
              </a:ln>
              <a:solidFill>
                <a:srgbClr val="EEECED"/>
              </a:solidFill>
              <a:effectLst/>
              <a:uLnTx/>
              <a:uFillTx/>
              <a:latin typeface="+mn-ea"/>
            </a:endParaRPr>
          </a:p>
        </p:txBody>
      </p:sp>
    </p:spTree>
    <p:extLst>
      <p:ext uri="{BB962C8B-B14F-4D97-AF65-F5344CB8AC3E}">
        <p14:creationId xmlns:p14="http://schemas.microsoft.com/office/powerpoint/2010/main" val="2378693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rgbClr val="ED7D3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A26C4EA-9D8C-C83F-68C0-FB4D54C355D4}"/>
              </a:ext>
            </a:extLst>
          </p:cNvPr>
          <p:cNvSpPr/>
          <p:nvPr/>
        </p:nvSpPr>
        <p:spPr>
          <a:xfrm>
            <a:off x="1964" y="-3928"/>
            <a:ext cx="12191999" cy="685014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3">
            <a:extLst>
              <a:ext uri="{FF2B5EF4-FFF2-40B4-BE49-F238E27FC236}">
                <a16:creationId xmlns:a16="http://schemas.microsoft.com/office/drawing/2014/main" id="{0E2CF439-CF7E-AB47-75E8-6B5C82BC40FE}"/>
              </a:ext>
            </a:extLst>
          </p:cNvPr>
          <p:cNvPicPr>
            <a:picLocks noChangeAspect="1"/>
          </p:cNvPicPr>
          <p:nvPr/>
        </p:nvPicPr>
        <p:blipFill rotWithShape="1">
          <a:blip r:embed="rId3"/>
          <a:srcRect r="21607"/>
          <a:stretch/>
        </p:blipFill>
        <p:spPr>
          <a:xfrm>
            <a:off x="0" y="0"/>
            <a:ext cx="4460243" cy="6858000"/>
          </a:xfrm>
          <a:prstGeom prst="rect">
            <a:avLst/>
          </a:prstGeom>
        </p:spPr>
      </p:pic>
      <p:pic>
        <p:nvPicPr>
          <p:cNvPr id="10" name="Picture 6">
            <a:extLst>
              <a:ext uri="{FF2B5EF4-FFF2-40B4-BE49-F238E27FC236}">
                <a16:creationId xmlns:a16="http://schemas.microsoft.com/office/drawing/2014/main" id="{095E9643-FF3E-A069-18C5-132DAE5C5BED}"/>
              </a:ext>
            </a:extLst>
          </p:cNvPr>
          <p:cNvPicPr>
            <a:picLocks noChangeAspect="1"/>
          </p:cNvPicPr>
          <p:nvPr/>
        </p:nvPicPr>
        <p:blipFill>
          <a:blip r:embed="rId4"/>
          <a:stretch>
            <a:fillRect/>
          </a:stretch>
        </p:blipFill>
        <p:spPr>
          <a:xfrm>
            <a:off x="1003721" y="3875793"/>
            <a:ext cx="2347360" cy="460414"/>
          </a:xfrm>
          <a:prstGeom prst="rect">
            <a:avLst/>
          </a:prstGeom>
        </p:spPr>
      </p:pic>
      <p:sp>
        <p:nvSpPr>
          <p:cNvPr id="11" name="TextBox 7">
            <a:extLst>
              <a:ext uri="{FF2B5EF4-FFF2-40B4-BE49-F238E27FC236}">
                <a16:creationId xmlns:a16="http://schemas.microsoft.com/office/drawing/2014/main" id="{AFB46EB1-6EFD-8340-BC6F-584C24DBFC6F}"/>
              </a:ext>
            </a:extLst>
          </p:cNvPr>
          <p:cNvSpPr txBox="1"/>
          <p:nvPr/>
        </p:nvSpPr>
        <p:spPr>
          <a:xfrm>
            <a:off x="1685109" y="4283642"/>
            <a:ext cx="1676400" cy="333489"/>
          </a:xfrm>
          <a:prstGeom prst="rect">
            <a:avLst/>
          </a:prstGeom>
          <a:noFill/>
        </p:spPr>
        <p:txBody>
          <a:bodyPr rot="0" spcFirstLastPara="0" vertOverflow="overflow" horzOverflow="overflow" vert="horz" wrap="square" lIns="76200" tIns="38100" rIns="76200" bIns="38100" numCol="1" spcCol="0" rtlCol="0" fromWordArt="0" anchor="t" anchorCtr="0" forceAA="0" compatLnSpc="1">
            <a:prstTxWarp prst="textNoShape">
              <a:avLst/>
            </a:prstTxWarp>
            <a:spAutoFit/>
          </a:bodyPr>
          <a:lstStyle/>
          <a:p>
            <a:pPr marL="0" marR="0" lvl="0" indent="0" algn="r" defTabSz="761970" rtl="0" eaLnBrk="1" fontAlgn="auto" latinLnBrk="0" hangingPunct="1">
              <a:lnSpc>
                <a:spcPct val="100000"/>
              </a:lnSpc>
              <a:spcBef>
                <a:spcPts val="0"/>
              </a:spcBef>
              <a:spcAft>
                <a:spcPts val="0"/>
              </a:spcAft>
              <a:buClrTx/>
              <a:buSzTx/>
              <a:buFontTx/>
              <a:buNone/>
              <a:tabLst/>
              <a:defRPr/>
            </a:pPr>
            <a:r>
              <a:rPr lang="en-US" sz="1650">
                <a:solidFill>
                  <a:schemeClr val="bg1"/>
                </a:solidFill>
                <a:latin typeface="Calibri" panose="020F0502020204030204"/>
                <a:cs typeface="Calibri"/>
              </a:rPr>
              <a:t>PACK</a:t>
            </a:r>
            <a:r>
              <a:rPr kumimoji="0" lang="en-US" sz="1650" i="0" u="none" strike="noStrike" kern="1200" cap="none" spc="0" normalizeH="0" baseline="0" noProof="0">
                <a:ln>
                  <a:noFill/>
                </a:ln>
                <a:solidFill>
                  <a:schemeClr val="bg1"/>
                </a:solidFill>
                <a:effectLst/>
                <a:uLnTx/>
                <a:uFillTx/>
                <a:latin typeface="Calibri" panose="020F0502020204030204"/>
                <a:ea typeface="+mn-ea"/>
                <a:cs typeface="Calibri"/>
              </a:rPr>
              <a:t> R&amp;</a:t>
            </a:r>
            <a:r>
              <a:rPr lang="en-US" sz="1650">
                <a:solidFill>
                  <a:schemeClr val="bg1"/>
                </a:solidFill>
                <a:latin typeface="Calibri" panose="020F0502020204030204"/>
                <a:cs typeface="Calibri"/>
              </a:rPr>
              <a:t>D</a:t>
            </a:r>
            <a:endParaRPr lang="en-US" sz="1650" i="0" u="none" strike="noStrike" kern="1200" cap="none" spc="0" normalizeH="0" baseline="0" noProof="0">
              <a:ln>
                <a:noFill/>
              </a:ln>
              <a:solidFill>
                <a:schemeClr val="bg1"/>
              </a:solidFill>
              <a:effectLst/>
              <a:uLnTx/>
              <a:uFillTx/>
              <a:latin typeface="+mn-ea"/>
            </a:endParaRPr>
          </a:p>
        </p:txBody>
      </p:sp>
      <p:sp>
        <p:nvSpPr>
          <p:cNvPr id="4" name="Titre 2">
            <a:extLst>
              <a:ext uri="{FF2B5EF4-FFF2-40B4-BE49-F238E27FC236}">
                <a16:creationId xmlns:a16="http://schemas.microsoft.com/office/drawing/2014/main" id="{F2B68147-7333-BF5F-EE62-427412E0191C}"/>
              </a:ext>
            </a:extLst>
          </p:cNvPr>
          <p:cNvSpPr>
            <a:spLocks noGrp="1"/>
          </p:cNvSpPr>
          <p:nvPr>
            <p:ph type="title"/>
          </p:nvPr>
        </p:nvSpPr>
        <p:spPr>
          <a:xfrm>
            <a:off x="185355" y="1139979"/>
            <a:ext cx="4083051" cy="1239157"/>
          </a:xfrm>
        </p:spPr>
        <p:txBody>
          <a:bodyPr>
            <a:noAutofit/>
          </a:bodyPr>
          <a:lstStyle/>
          <a:p>
            <a:pPr algn="ctr"/>
            <a:r>
              <a:rPr lang="fr-FR" sz="2400" b="1">
                <a:latin typeface="Fira Sans Light"/>
              </a:rPr>
              <a:t>MAGMA Pack R&amp;D</a:t>
            </a:r>
            <a:br>
              <a:rPr lang="fr-FR" sz="2400" b="1">
                <a:latin typeface="Fira Sans Light"/>
              </a:rPr>
            </a:br>
            <a:r>
              <a:rPr lang="fr-FR" sz="2400">
                <a:latin typeface="Fira Sans Light"/>
              </a:rPr>
              <a:t>Un accompagnement imaginé et conçu pour les startups industrielles</a:t>
            </a:r>
          </a:p>
        </p:txBody>
      </p:sp>
      <p:grpSp>
        <p:nvGrpSpPr>
          <p:cNvPr id="32" name="Group 31">
            <a:extLst>
              <a:ext uri="{FF2B5EF4-FFF2-40B4-BE49-F238E27FC236}">
                <a16:creationId xmlns:a16="http://schemas.microsoft.com/office/drawing/2014/main" id="{B714F8BA-52D8-3995-571E-9F8142E780B7}"/>
              </a:ext>
            </a:extLst>
          </p:cNvPr>
          <p:cNvGrpSpPr/>
          <p:nvPr/>
        </p:nvGrpSpPr>
        <p:grpSpPr>
          <a:xfrm>
            <a:off x="6202052" y="363324"/>
            <a:ext cx="5624659" cy="1099793"/>
            <a:chOff x="6202052" y="363324"/>
            <a:chExt cx="5624659" cy="1099793"/>
          </a:xfrm>
        </p:grpSpPr>
        <p:sp>
          <p:nvSpPr>
            <p:cNvPr id="26" name="Rectangle 25">
              <a:extLst>
                <a:ext uri="{FF2B5EF4-FFF2-40B4-BE49-F238E27FC236}">
                  <a16:creationId xmlns:a16="http://schemas.microsoft.com/office/drawing/2014/main" id="{78488B03-A5EF-A2FB-0960-9EC87560AEBA}"/>
                </a:ext>
              </a:extLst>
            </p:cNvPr>
            <p:cNvSpPr/>
            <p:nvPr/>
          </p:nvSpPr>
          <p:spPr>
            <a:xfrm>
              <a:off x="6202052" y="363324"/>
              <a:ext cx="5624659" cy="1099793"/>
            </a:xfrm>
            <a:prstGeom prst="rect">
              <a:avLst/>
            </a:prstGeom>
            <a:solidFill>
              <a:srgbClr val="2929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ZoneTexte 5">
              <a:extLst>
                <a:ext uri="{FF2B5EF4-FFF2-40B4-BE49-F238E27FC236}">
                  <a16:creationId xmlns:a16="http://schemas.microsoft.com/office/drawing/2014/main" id="{95BEAEE2-0AC9-AE28-5708-910CED7262A9}"/>
                </a:ext>
              </a:extLst>
            </p:cNvPr>
            <p:cNvSpPr txBox="1"/>
            <p:nvPr/>
          </p:nvSpPr>
          <p:spPr>
            <a:xfrm>
              <a:off x="6382732" y="591138"/>
              <a:ext cx="5260258" cy="646331"/>
            </a:xfrm>
            <a:prstGeom prst="rect">
              <a:avLst/>
            </a:prstGeom>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solidFill>
                    <a:prstClr val="white"/>
                  </a:solidFill>
                  <a:effectLst/>
                  <a:uLnTx/>
                  <a:uFillTx/>
                  <a:latin typeface="Calibri"/>
                  <a:ea typeface="Roboto Medium"/>
                  <a:cs typeface="Roboto Medium"/>
                </a:rPr>
                <a:t>R&amp;D </a:t>
              </a:r>
              <a:r>
                <a:rPr kumimoji="0" lang="fr-FR" sz="2000" b="1" i="0" u="none" strike="noStrike" kern="1200" cap="none" spc="0" normalizeH="0" baseline="0" noProof="0" err="1">
                  <a:ln>
                    <a:noFill/>
                  </a:ln>
                  <a:solidFill>
                    <a:prstClr val="white"/>
                  </a:solidFill>
                  <a:effectLst/>
                  <a:uLnTx/>
                  <a:uFillTx/>
                  <a:latin typeface="Calibri"/>
                  <a:ea typeface="Roboto Medium"/>
                  <a:cs typeface="Roboto Medium"/>
                </a:rPr>
                <a:t>Success</a:t>
              </a:r>
              <a:r>
                <a:rPr kumimoji="0" lang="fr-FR" sz="2000" b="1" i="0" u="none" strike="noStrike" kern="1200" cap="none" spc="0" normalizeH="0" baseline="0" noProof="0">
                  <a:ln>
                    <a:noFill/>
                  </a:ln>
                  <a:solidFill>
                    <a:prstClr val="white"/>
                  </a:solidFill>
                  <a:effectLst/>
                  <a:uLnTx/>
                  <a:uFillTx/>
                  <a:latin typeface="Calibri"/>
                  <a:ea typeface="Roboto Medium"/>
                  <a:cs typeface="Roboto Medium"/>
                </a:rPr>
                <a:t> Manager dédié</a:t>
              </a:r>
              <a:endParaRPr lang="fr-FR" sz="2000" b="1" i="0" u="none" strike="noStrike" kern="1200" cap="none" spc="0" normalizeH="0" baseline="0" noProof="0">
                <a:ln>
                  <a:noFill/>
                </a:ln>
                <a:solidFill>
                  <a:prstClr val="white"/>
                </a:solidFill>
                <a:effectLst/>
                <a:uLnTx/>
                <a:uFillTx/>
                <a:latin typeface="Calibri"/>
                <a:ea typeface="Roboto Medium"/>
                <a:cs typeface="Roboto Medium"/>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a:ln>
                    <a:noFill/>
                  </a:ln>
                  <a:solidFill>
                    <a:prstClr val="white"/>
                  </a:solidFill>
                  <a:effectLst/>
                  <a:uLnTx/>
                  <a:uFillTx/>
                  <a:latin typeface="Calibri"/>
                  <a:ea typeface="Roboto Medium"/>
                  <a:cs typeface="Roboto Medium"/>
                </a:rPr>
                <a:t>Accès à sa ligne directe &amp; agenda</a:t>
              </a:r>
              <a:endParaRPr lang="fr-FR" sz="1600" b="0" i="1" u="none" strike="noStrike" kern="1200" cap="none" spc="0" normalizeH="0" baseline="0" noProof="0">
                <a:ln>
                  <a:noFill/>
                </a:ln>
                <a:solidFill>
                  <a:prstClr val="white"/>
                </a:solidFill>
                <a:effectLst/>
                <a:uLnTx/>
                <a:uFillTx/>
                <a:latin typeface="Calibri"/>
                <a:ea typeface="Roboto Medium"/>
                <a:cs typeface="Roboto Medium"/>
              </a:endParaRPr>
            </a:p>
          </p:txBody>
        </p:sp>
      </p:grpSp>
      <p:grpSp>
        <p:nvGrpSpPr>
          <p:cNvPr id="33" name="Group 32">
            <a:extLst>
              <a:ext uri="{FF2B5EF4-FFF2-40B4-BE49-F238E27FC236}">
                <a16:creationId xmlns:a16="http://schemas.microsoft.com/office/drawing/2014/main" id="{0797B84C-7DCE-E30F-22BC-FB65386E165E}"/>
              </a:ext>
            </a:extLst>
          </p:cNvPr>
          <p:cNvGrpSpPr/>
          <p:nvPr/>
        </p:nvGrpSpPr>
        <p:grpSpPr>
          <a:xfrm>
            <a:off x="6202052" y="1565241"/>
            <a:ext cx="5624659" cy="1099793"/>
            <a:chOff x="6202052" y="1541674"/>
            <a:chExt cx="5624659" cy="1099793"/>
          </a:xfrm>
        </p:grpSpPr>
        <p:sp>
          <p:nvSpPr>
            <p:cNvPr id="22" name="Rectangle 21">
              <a:extLst>
                <a:ext uri="{FF2B5EF4-FFF2-40B4-BE49-F238E27FC236}">
                  <a16:creationId xmlns:a16="http://schemas.microsoft.com/office/drawing/2014/main" id="{DCF4B33E-A341-8CA9-6636-411EC0FB14A2}"/>
                </a:ext>
              </a:extLst>
            </p:cNvPr>
            <p:cNvSpPr/>
            <p:nvPr/>
          </p:nvSpPr>
          <p:spPr>
            <a:xfrm>
              <a:off x="6202052" y="1541674"/>
              <a:ext cx="5624659" cy="1099793"/>
            </a:xfrm>
            <a:prstGeom prst="rect">
              <a:avLst/>
            </a:prstGeom>
            <a:solidFill>
              <a:srgbClr val="2929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ZoneTexte 6">
              <a:extLst>
                <a:ext uri="{FF2B5EF4-FFF2-40B4-BE49-F238E27FC236}">
                  <a16:creationId xmlns:a16="http://schemas.microsoft.com/office/drawing/2014/main" id="{29F27C92-A626-1527-70C8-3F1F51838D1A}"/>
                </a:ext>
              </a:extLst>
            </p:cNvPr>
            <p:cNvSpPr txBox="1"/>
            <p:nvPr/>
          </p:nvSpPr>
          <p:spPr>
            <a:xfrm>
              <a:off x="6382732" y="1643798"/>
              <a:ext cx="5260258" cy="892552"/>
            </a:xfrm>
            <a:prstGeom prst="rect">
              <a:avLst/>
            </a:prstGeom>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b="1">
                  <a:solidFill>
                    <a:prstClr val="white"/>
                  </a:solidFill>
                  <a:latin typeface="Calibri"/>
                  <a:ea typeface="Roboto Medium"/>
                  <a:cs typeface="Roboto Medium"/>
                </a:rPr>
                <a:t>Hotline Expert Jumeau virtuel</a:t>
              </a:r>
              <a:endParaRPr lang="fr-FR" sz="2000" b="1" i="0" u="none" strike="noStrike" kern="1200" cap="none" spc="0" normalizeH="0" baseline="0" noProof="0">
                <a:ln>
                  <a:noFill/>
                </a:ln>
                <a:solidFill>
                  <a:prstClr val="white"/>
                </a:solidFill>
                <a:effectLst/>
                <a:uLnTx/>
                <a:uFillTx/>
                <a:latin typeface="Calibri"/>
                <a:ea typeface="Roboto Medium"/>
                <a:cs typeface="Roboto Medium"/>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a:ln>
                    <a:noFill/>
                  </a:ln>
                  <a:solidFill>
                    <a:prstClr val="white"/>
                  </a:solidFill>
                  <a:effectLst/>
                  <a:uLnTx/>
                  <a:uFillTx/>
                  <a:latin typeface="Calibri"/>
                  <a:ea typeface="Roboto Medium"/>
                  <a:cs typeface="Roboto Medium"/>
                </a:rPr>
                <a:t>CAO – SIMULATION – </a:t>
              </a:r>
              <a:r>
                <a:rPr lang="fr-FR" sz="1600" i="1">
                  <a:solidFill>
                    <a:prstClr val="white"/>
                  </a:solidFill>
                  <a:latin typeface="Calibri"/>
                  <a:ea typeface="Roboto Medium"/>
                  <a:cs typeface="Roboto Medium"/>
                </a:rPr>
                <a:t>PLM</a:t>
              </a:r>
              <a:r>
                <a:rPr kumimoji="0" lang="fr-FR" sz="1600" b="0" i="1" u="none" strike="noStrike" kern="1200" cap="none" spc="0" normalizeH="0" baseline="0" noProof="0">
                  <a:ln>
                    <a:noFill/>
                  </a:ln>
                  <a:solidFill>
                    <a:prstClr val="white"/>
                  </a:solidFill>
                  <a:effectLst/>
                  <a:uLnTx/>
                  <a:uFillTx/>
                  <a:latin typeface="Calibri"/>
                  <a:ea typeface="Roboto Medium"/>
                  <a:cs typeface="Roboto Medium"/>
                </a:rPr>
                <a:t> – ECO CONCEPTION | Un Bureau d’études de 20 Experts</a:t>
              </a:r>
              <a:endParaRPr lang="fr-FR" sz="1600" b="0" i="1" u="none" strike="noStrike" kern="1200" cap="none" spc="0" normalizeH="0" baseline="0" noProof="0">
                <a:ln>
                  <a:noFill/>
                </a:ln>
                <a:solidFill>
                  <a:prstClr val="white"/>
                </a:solidFill>
                <a:effectLst/>
                <a:uLnTx/>
                <a:uFillTx/>
                <a:latin typeface="Calibri"/>
                <a:ea typeface="Roboto Medium"/>
                <a:cs typeface="Roboto Medium"/>
              </a:endParaRPr>
            </a:p>
          </p:txBody>
        </p:sp>
      </p:grpSp>
      <p:sp>
        <p:nvSpPr>
          <p:cNvPr id="16" name="Google Shape;1032;p35">
            <a:extLst>
              <a:ext uri="{FF2B5EF4-FFF2-40B4-BE49-F238E27FC236}">
                <a16:creationId xmlns:a16="http://schemas.microsoft.com/office/drawing/2014/main" id="{E83B09EC-6418-D004-F9AF-BB7F6FE8F324}"/>
              </a:ext>
            </a:extLst>
          </p:cNvPr>
          <p:cNvSpPr txBox="1">
            <a:spLocks/>
          </p:cNvSpPr>
          <p:nvPr/>
        </p:nvSpPr>
        <p:spPr>
          <a:xfrm>
            <a:off x="928807" y="4918694"/>
            <a:ext cx="2920093" cy="496800"/>
          </a:xfrm>
          <a:prstGeom prst="rect">
            <a:avLst/>
          </a:prstGeom>
        </p:spPr>
        <p:txBody>
          <a:bodyPr spcFirstLastPara="1" vert="horz" wrap="square" lIns="0" tIns="91425" rIns="0" bIns="91425" rtlCol="0" anchor="ctr" anchorCtr="0">
            <a:noAutofit/>
          </a:bodyPr>
          <a:lstStyle>
            <a:lvl1pPr algn="l" defTabSz="914400" rtl="0" eaLnBrk="1" latinLnBrk="0" hangingPunct="1">
              <a:lnSpc>
                <a:spcPct val="90000"/>
              </a:lnSpc>
              <a:spcBef>
                <a:spcPct val="0"/>
              </a:spcBef>
              <a:buNone/>
              <a:defRPr sz="3700" b="0" i="0" kern="1200">
                <a:solidFill>
                  <a:schemeClr val="bg1"/>
                </a:solidFill>
                <a:latin typeface="Raleway" charset="0"/>
                <a:ea typeface="Raleway" charset="0"/>
                <a:cs typeface="Raleway" charset="0"/>
              </a:defRPr>
            </a:lvl1pPr>
          </a:lstStyle>
          <a:p>
            <a:pPr algn="ctr">
              <a:defRPr/>
            </a:pPr>
            <a:r>
              <a:rPr lang="en" sz="4000" b="1">
                <a:solidFill>
                  <a:prstClr val="white"/>
                </a:solidFill>
                <a:latin typeface="Raleway"/>
                <a:ea typeface="Roboto"/>
                <a:cs typeface="Roboto"/>
                <a:sym typeface="Roboto"/>
              </a:rPr>
              <a:t>500</a:t>
            </a:r>
            <a:r>
              <a:rPr kumimoji="0" lang="en" sz="2000" b="1" i="0" u="none" strike="noStrike" kern="1200" cap="none" spc="0" normalizeH="0" baseline="30000" noProof="0">
                <a:ln>
                  <a:noFill/>
                </a:ln>
                <a:solidFill>
                  <a:prstClr val="white"/>
                </a:solidFill>
                <a:effectLst/>
                <a:uLnTx/>
                <a:uFillTx/>
                <a:latin typeface="Raleway"/>
                <a:ea typeface="Roboto"/>
                <a:cs typeface="Roboto"/>
                <a:sym typeface="Roboto"/>
              </a:rPr>
              <a:t>€HT</a:t>
            </a:r>
            <a:r>
              <a:rPr lang="en" sz="1900" b="1" baseline="30000">
                <a:solidFill>
                  <a:prstClr val="white"/>
                </a:solidFill>
                <a:latin typeface="Raleway"/>
                <a:ea typeface="Roboto"/>
                <a:cs typeface="Roboto"/>
                <a:sym typeface="Roboto"/>
              </a:rPr>
              <a:t> </a:t>
            </a:r>
            <a:r>
              <a:rPr lang="en" sz="1600" b="1">
                <a:solidFill>
                  <a:prstClr val="white"/>
                </a:solidFill>
                <a:latin typeface="Raleway"/>
                <a:ea typeface="Roboto"/>
                <a:cs typeface="Roboto"/>
                <a:sym typeface="Roboto"/>
              </a:rPr>
              <a:t>par </a:t>
            </a:r>
            <a:r>
              <a:rPr lang="en" sz="1600" b="1" err="1">
                <a:solidFill>
                  <a:prstClr val="white"/>
                </a:solidFill>
                <a:latin typeface="Raleway"/>
                <a:ea typeface="Roboto"/>
                <a:cs typeface="Roboto"/>
                <a:sym typeface="Roboto"/>
              </a:rPr>
              <a:t>mois</a:t>
            </a:r>
            <a:endParaRPr lang="en" sz="1600" err="1">
              <a:solidFill>
                <a:prstClr val="white"/>
              </a:solidFill>
              <a:latin typeface="Raleway"/>
              <a:ea typeface="Roboto"/>
              <a:cs typeface="Roboto"/>
              <a:sym typeface="Roboto"/>
            </a:endParaRPr>
          </a:p>
          <a:p>
            <a:pPr algn="ctr">
              <a:spcBef>
                <a:spcPts val="0"/>
              </a:spcBef>
              <a:buSzPts val="1100"/>
              <a:defRPr/>
            </a:pPr>
            <a:endParaRPr lang="en" sz="1600" b="1" i="0" u="none" strike="noStrike" kern="1200" cap="none" spc="0" normalizeH="0" baseline="0" noProof="0">
              <a:ln>
                <a:noFill/>
              </a:ln>
              <a:solidFill>
                <a:prstClr val="white"/>
              </a:solidFill>
              <a:effectLst/>
              <a:uLnTx/>
              <a:uFillTx/>
              <a:latin typeface="Raleway" pitchFamily="2" charset="0"/>
              <a:ea typeface="Roboto"/>
              <a:cs typeface="Roboto"/>
            </a:endParaRPr>
          </a:p>
        </p:txBody>
      </p:sp>
      <p:sp>
        <p:nvSpPr>
          <p:cNvPr id="17" name="ZoneTexte 16">
            <a:extLst>
              <a:ext uri="{FF2B5EF4-FFF2-40B4-BE49-F238E27FC236}">
                <a16:creationId xmlns:a16="http://schemas.microsoft.com/office/drawing/2014/main" id="{C38E6BCE-E281-A0D8-C773-304FBEAF0890}"/>
              </a:ext>
            </a:extLst>
          </p:cNvPr>
          <p:cNvSpPr txBox="1"/>
          <p:nvPr/>
        </p:nvSpPr>
        <p:spPr>
          <a:xfrm>
            <a:off x="1383134" y="5415494"/>
            <a:ext cx="2005781" cy="307777"/>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a:ln>
                  <a:noFill/>
                </a:ln>
                <a:solidFill>
                  <a:prstClr val="white"/>
                </a:solidFill>
                <a:effectLst/>
                <a:uLnTx/>
                <a:uFillTx/>
                <a:latin typeface="Raleway" pitchFamily="2" charset="0"/>
                <a:ea typeface="Roboto Medium" charset="0"/>
                <a:cs typeface="Roboto Medium" charset="0"/>
              </a:rPr>
              <a:t>Sans engagement</a:t>
            </a:r>
          </a:p>
        </p:txBody>
      </p:sp>
      <p:grpSp>
        <p:nvGrpSpPr>
          <p:cNvPr id="34" name="Group 33">
            <a:extLst>
              <a:ext uri="{FF2B5EF4-FFF2-40B4-BE49-F238E27FC236}">
                <a16:creationId xmlns:a16="http://schemas.microsoft.com/office/drawing/2014/main" id="{D9296D48-01BA-D4EA-ECB2-314EC033F129}"/>
              </a:ext>
            </a:extLst>
          </p:cNvPr>
          <p:cNvGrpSpPr/>
          <p:nvPr/>
        </p:nvGrpSpPr>
        <p:grpSpPr>
          <a:xfrm>
            <a:off x="6198527" y="2759303"/>
            <a:ext cx="5624659" cy="1099793"/>
            <a:chOff x="6237805" y="2735736"/>
            <a:chExt cx="5624659" cy="1099793"/>
          </a:xfrm>
        </p:grpSpPr>
        <p:sp>
          <p:nvSpPr>
            <p:cNvPr id="23" name="Rectangle 22">
              <a:extLst>
                <a:ext uri="{FF2B5EF4-FFF2-40B4-BE49-F238E27FC236}">
                  <a16:creationId xmlns:a16="http://schemas.microsoft.com/office/drawing/2014/main" id="{71C6A186-017C-CD24-BC4A-BE52D6609FC9}"/>
                </a:ext>
              </a:extLst>
            </p:cNvPr>
            <p:cNvSpPr/>
            <p:nvPr/>
          </p:nvSpPr>
          <p:spPr>
            <a:xfrm>
              <a:off x="6237805" y="2735736"/>
              <a:ext cx="5624659" cy="1099793"/>
            </a:xfrm>
            <a:prstGeom prst="rect">
              <a:avLst/>
            </a:prstGeom>
            <a:solidFill>
              <a:srgbClr val="2929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ZoneTexte 18">
              <a:extLst>
                <a:ext uri="{FF2B5EF4-FFF2-40B4-BE49-F238E27FC236}">
                  <a16:creationId xmlns:a16="http://schemas.microsoft.com/office/drawing/2014/main" id="{C8067AB7-F150-7525-8A41-1902910EF186}"/>
                </a:ext>
              </a:extLst>
            </p:cNvPr>
            <p:cNvSpPr txBox="1"/>
            <p:nvPr/>
          </p:nvSpPr>
          <p:spPr>
            <a:xfrm>
              <a:off x="6379206" y="2963550"/>
              <a:ext cx="5251571" cy="646331"/>
            </a:xfrm>
            <a:prstGeom prst="rect">
              <a:avLst/>
            </a:prstGeom>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b="1">
                  <a:solidFill>
                    <a:prstClr val="white"/>
                  </a:solidFill>
                  <a:latin typeface="Calibri"/>
                  <a:ea typeface="Roboto Medium"/>
                  <a:cs typeface="Roboto Medium"/>
                </a:rPr>
                <a:t>Hotline Qualité &amp; Documentation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i="1">
                  <a:solidFill>
                    <a:prstClr val="white"/>
                  </a:solidFill>
                  <a:latin typeface="Calibri"/>
                  <a:ea typeface="Roboto Medium"/>
                  <a:cs typeface="Roboto Medium"/>
                </a:rPr>
                <a:t>Certification - Brevet</a:t>
              </a:r>
              <a:endParaRPr lang="fr-FR" sz="1600" b="0" i="1" u="none" strike="noStrike" kern="1200" cap="none" spc="0" normalizeH="0" baseline="0" noProof="0">
                <a:ln>
                  <a:noFill/>
                </a:ln>
                <a:solidFill>
                  <a:prstClr val="white"/>
                </a:solidFill>
                <a:effectLst/>
                <a:uLnTx/>
                <a:uFillTx/>
                <a:latin typeface="Calibri"/>
                <a:ea typeface="Roboto Medium"/>
                <a:cs typeface="Roboto Medium"/>
              </a:endParaRPr>
            </a:p>
          </p:txBody>
        </p:sp>
      </p:grpSp>
      <p:grpSp>
        <p:nvGrpSpPr>
          <p:cNvPr id="36" name="Group 35">
            <a:extLst>
              <a:ext uri="{FF2B5EF4-FFF2-40B4-BE49-F238E27FC236}">
                <a16:creationId xmlns:a16="http://schemas.microsoft.com/office/drawing/2014/main" id="{981571A6-3E38-DD02-825D-683BC66519CF}"/>
              </a:ext>
            </a:extLst>
          </p:cNvPr>
          <p:cNvGrpSpPr/>
          <p:nvPr/>
        </p:nvGrpSpPr>
        <p:grpSpPr>
          <a:xfrm>
            <a:off x="6202052" y="3961221"/>
            <a:ext cx="5624659" cy="1099793"/>
            <a:chOff x="6202052" y="3906231"/>
            <a:chExt cx="5624659" cy="1099793"/>
          </a:xfrm>
        </p:grpSpPr>
        <p:sp>
          <p:nvSpPr>
            <p:cNvPr id="24" name="Rectangle 23">
              <a:extLst>
                <a:ext uri="{FF2B5EF4-FFF2-40B4-BE49-F238E27FC236}">
                  <a16:creationId xmlns:a16="http://schemas.microsoft.com/office/drawing/2014/main" id="{F9612E5B-CE65-AEE1-5317-4D15DBBD3709}"/>
                </a:ext>
              </a:extLst>
            </p:cNvPr>
            <p:cNvSpPr/>
            <p:nvPr/>
          </p:nvSpPr>
          <p:spPr>
            <a:xfrm>
              <a:off x="6202052" y="3906231"/>
              <a:ext cx="5624659" cy="1099793"/>
            </a:xfrm>
            <a:prstGeom prst="rect">
              <a:avLst/>
            </a:prstGeom>
            <a:solidFill>
              <a:srgbClr val="2929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ZoneTexte 19">
              <a:extLst>
                <a:ext uri="{FF2B5EF4-FFF2-40B4-BE49-F238E27FC236}">
                  <a16:creationId xmlns:a16="http://schemas.microsoft.com/office/drawing/2014/main" id="{1ACCA0FD-7A20-2CB3-6221-13A8B6824949}"/>
                </a:ext>
              </a:extLst>
            </p:cNvPr>
            <p:cNvSpPr txBox="1"/>
            <p:nvPr/>
          </p:nvSpPr>
          <p:spPr>
            <a:xfrm>
              <a:off x="6374877" y="4008355"/>
              <a:ext cx="5268114" cy="892552"/>
            </a:xfrm>
            <a:prstGeom prst="rect">
              <a:avLst/>
            </a:prstGeom>
          </p:spPr>
          <p:txBody>
            <a:bodyPr wrap="square" lIns="91440" tIns="45720" rIns="91440" bIns="45720" rtlCol="0" anchor="t">
              <a:spAutoFit/>
            </a:bodyPr>
            <a:lstStyle/>
            <a:p>
              <a:pPr>
                <a:defRPr/>
              </a:pPr>
              <a:r>
                <a:rPr lang="fr-FR" sz="2000" b="1">
                  <a:solidFill>
                    <a:schemeClr val="bg1"/>
                  </a:solidFill>
                  <a:ea typeface="+mn-lt"/>
                  <a:cs typeface="+mn-lt"/>
                </a:rPr>
                <a:t>Octroi d'un crédit </a:t>
              </a:r>
              <a:endParaRPr lang="en-US" sz="1600" i="1">
                <a:solidFill>
                  <a:schemeClr val="bg1"/>
                </a:solidFill>
                <a:ea typeface="+mn-lt"/>
                <a:cs typeface="+mn-lt"/>
              </a:endParaRPr>
            </a:p>
            <a:p>
              <a:pPr>
                <a:defRPr/>
              </a:pPr>
              <a:r>
                <a:rPr lang="fr-FR" sz="1600" i="1">
                  <a:solidFill>
                    <a:schemeClr val="bg1"/>
                  </a:solidFill>
                  <a:ea typeface="+mn-lt"/>
                  <a:cs typeface="+mn-lt"/>
                </a:rPr>
                <a:t>équivalent au coût de votre abonnement pour vos productions futures</a:t>
              </a:r>
              <a:endParaRPr lang="en-US" sz="1600" i="1">
                <a:solidFill>
                  <a:schemeClr val="bg1"/>
                </a:solidFill>
                <a:ea typeface="+mn-lt"/>
                <a:cs typeface="+mn-lt"/>
              </a:endParaRPr>
            </a:p>
          </p:txBody>
        </p:sp>
      </p:grpSp>
      <p:grpSp>
        <p:nvGrpSpPr>
          <p:cNvPr id="28" name="Group 27">
            <a:extLst>
              <a:ext uri="{FF2B5EF4-FFF2-40B4-BE49-F238E27FC236}">
                <a16:creationId xmlns:a16="http://schemas.microsoft.com/office/drawing/2014/main" id="{5B919FAF-B197-A4F7-0108-99C10D6996A1}"/>
              </a:ext>
            </a:extLst>
          </p:cNvPr>
          <p:cNvGrpSpPr/>
          <p:nvPr/>
        </p:nvGrpSpPr>
        <p:grpSpPr>
          <a:xfrm>
            <a:off x="4929433" y="363324"/>
            <a:ext cx="1178350" cy="1099793"/>
            <a:chOff x="4929433" y="363324"/>
            <a:chExt cx="1178350" cy="1099793"/>
          </a:xfrm>
        </p:grpSpPr>
        <p:sp>
          <p:nvSpPr>
            <p:cNvPr id="12" name="Rectangle 11">
              <a:extLst>
                <a:ext uri="{FF2B5EF4-FFF2-40B4-BE49-F238E27FC236}">
                  <a16:creationId xmlns:a16="http://schemas.microsoft.com/office/drawing/2014/main" id="{DFE52166-4F94-4F8E-994E-AE721FBE9D6A}"/>
                </a:ext>
              </a:extLst>
            </p:cNvPr>
            <p:cNvSpPr/>
            <p:nvPr/>
          </p:nvSpPr>
          <p:spPr>
            <a:xfrm>
              <a:off x="4929433" y="363324"/>
              <a:ext cx="1178350" cy="10997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que 17" descr="Centre d’appels avec un remplissage uni">
              <a:extLst>
                <a:ext uri="{FF2B5EF4-FFF2-40B4-BE49-F238E27FC236}">
                  <a16:creationId xmlns:a16="http://schemas.microsoft.com/office/drawing/2014/main" id="{4C9E996A-56C8-960D-1F52-AEFBE786BF1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192598" y="587211"/>
              <a:ext cx="648000" cy="648000"/>
            </a:xfrm>
            <a:prstGeom prst="rect">
              <a:avLst/>
            </a:prstGeom>
          </p:spPr>
        </p:pic>
      </p:grpSp>
      <p:grpSp>
        <p:nvGrpSpPr>
          <p:cNvPr id="29" name="Group 28">
            <a:extLst>
              <a:ext uri="{FF2B5EF4-FFF2-40B4-BE49-F238E27FC236}">
                <a16:creationId xmlns:a16="http://schemas.microsoft.com/office/drawing/2014/main" id="{AD0EFE66-4DE9-3B70-CBDF-67F989274F09}"/>
              </a:ext>
            </a:extLst>
          </p:cNvPr>
          <p:cNvGrpSpPr/>
          <p:nvPr/>
        </p:nvGrpSpPr>
        <p:grpSpPr>
          <a:xfrm>
            <a:off x="4929433" y="1565241"/>
            <a:ext cx="1178350" cy="1099793"/>
            <a:chOff x="4929433" y="1541674"/>
            <a:chExt cx="1178350" cy="1099793"/>
          </a:xfrm>
        </p:grpSpPr>
        <p:sp>
          <p:nvSpPr>
            <p:cNvPr id="14" name="Rectangle 13">
              <a:extLst>
                <a:ext uri="{FF2B5EF4-FFF2-40B4-BE49-F238E27FC236}">
                  <a16:creationId xmlns:a16="http://schemas.microsoft.com/office/drawing/2014/main" id="{D85329B9-2222-E637-3A93-BD407DD725BB}"/>
                </a:ext>
              </a:extLst>
            </p:cNvPr>
            <p:cNvSpPr/>
            <p:nvPr/>
          </p:nvSpPr>
          <p:spPr>
            <a:xfrm>
              <a:off x="4929433" y="1541674"/>
              <a:ext cx="1178350" cy="10997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que 24" descr="Produits chimiques avec un remplissage uni">
              <a:extLst>
                <a:ext uri="{FF2B5EF4-FFF2-40B4-BE49-F238E27FC236}">
                  <a16:creationId xmlns:a16="http://schemas.microsoft.com/office/drawing/2014/main" id="{A3BCAD99-82A4-D324-0ECF-05407B0C08A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88670" y="1769488"/>
              <a:ext cx="648000" cy="648000"/>
            </a:xfrm>
            <a:prstGeom prst="rect">
              <a:avLst/>
            </a:prstGeom>
          </p:spPr>
        </p:pic>
      </p:grpSp>
      <p:grpSp>
        <p:nvGrpSpPr>
          <p:cNvPr id="30" name="Group 29">
            <a:extLst>
              <a:ext uri="{FF2B5EF4-FFF2-40B4-BE49-F238E27FC236}">
                <a16:creationId xmlns:a16="http://schemas.microsoft.com/office/drawing/2014/main" id="{79E5E1D9-AF76-2EB8-83EE-C6655AEA2ED2}"/>
              </a:ext>
            </a:extLst>
          </p:cNvPr>
          <p:cNvGrpSpPr/>
          <p:nvPr/>
        </p:nvGrpSpPr>
        <p:grpSpPr>
          <a:xfrm>
            <a:off x="4929433" y="2759303"/>
            <a:ext cx="1178350" cy="1099793"/>
            <a:chOff x="4929433" y="2735736"/>
            <a:chExt cx="1178350" cy="1099793"/>
          </a:xfrm>
        </p:grpSpPr>
        <p:sp>
          <p:nvSpPr>
            <p:cNvPr id="15" name="Rectangle 14">
              <a:extLst>
                <a:ext uri="{FF2B5EF4-FFF2-40B4-BE49-F238E27FC236}">
                  <a16:creationId xmlns:a16="http://schemas.microsoft.com/office/drawing/2014/main" id="{B04D4210-580C-3FC6-C388-48C6E05544EC}"/>
                </a:ext>
              </a:extLst>
            </p:cNvPr>
            <p:cNvSpPr/>
            <p:nvPr/>
          </p:nvSpPr>
          <p:spPr>
            <a:xfrm>
              <a:off x="4929433" y="2735736"/>
              <a:ext cx="1178350" cy="10997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Graphique 34" descr="Apprentissage des langues à distance avec un remplissage uni">
              <a:extLst>
                <a:ext uri="{FF2B5EF4-FFF2-40B4-BE49-F238E27FC236}">
                  <a16:creationId xmlns:a16="http://schemas.microsoft.com/office/drawing/2014/main" id="{460EB0F8-F20D-B81F-45E2-6AF6AEB7A66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188670" y="2963550"/>
              <a:ext cx="648000" cy="648000"/>
            </a:xfrm>
            <a:prstGeom prst="rect">
              <a:avLst/>
            </a:prstGeom>
          </p:spPr>
        </p:pic>
      </p:grpSp>
      <p:grpSp>
        <p:nvGrpSpPr>
          <p:cNvPr id="31" name="Group 30">
            <a:extLst>
              <a:ext uri="{FF2B5EF4-FFF2-40B4-BE49-F238E27FC236}">
                <a16:creationId xmlns:a16="http://schemas.microsoft.com/office/drawing/2014/main" id="{0B65AC93-1B10-1099-3A76-F3327702C996}"/>
              </a:ext>
            </a:extLst>
          </p:cNvPr>
          <p:cNvGrpSpPr/>
          <p:nvPr/>
        </p:nvGrpSpPr>
        <p:grpSpPr>
          <a:xfrm>
            <a:off x="4929433" y="3961221"/>
            <a:ext cx="1178350" cy="1099793"/>
            <a:chOff x="4929433" y="3906231"/>
            <a:chExt cx="1178350" cy="1099793"/>
          </a:xfrm>
        </p:grpSpPr>
        <p:sp>
          <p:nvSpPr>
            <p:cNvPr id="21" name="Rectangle 20">
              <a:extLst>
                <a:ext uri="{FF2B5EF4-FFF2-40B4-BE49-F238E27FC236}">
                  <a16:creationId xmlns:a16="http://schemas.microsoft.com/office/drawing/2014/main" id="{F2577AD7-00EF-D356-D25F-1EC2A43BD339}"/>
                </a:ext>
              </a:extLst>
            </p:cNvPr>
            <p:cNvSpPr/>
            <p:nvPr/>
          </p:nvSpPr>
          <p:spPr>
            <a:xfrm>
              <a:off x="4929433" y="3906231"/>
              <a:ext cx="1178350" cy="10997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95C74E7-BB33-F751-3E10-3C58EB57770F}"/>
                </a:ext>
              </a:extLst>
            </p:cNvPr>
            <p:cNvPicPr>
              <a:picLocks noChangeAspect="1"/>
            </p:cNvPicPr>
            <p:nvPr/>
          </p:nvPicPr>
          <p:blipFill>
            <a:blip r:embed="rId11"/>
            <a:stretch>
              <a:fillRect/>
            </a:stretch>
          </p:blipFill>
          <p:spPr>
            <a:xfrm>
              <a:off x="5149392" y="4098695"/>
              <a:ext cx="727718" cy="720437"/>
            </a:xfrm>
            <a:prstGeom prst="rect">
              <a:avLst/>
            </a:prstGeom>
          </p:spPr>
        </p:pic>
      </p:grpSp>
      <p:pic>
        <p:nvPicPr>
          <p:cNvPr id="9" name="Picture 8">
            <a:extLst>
              <a:ext uri="{FF2B5EF4-FFF2-40B4-BE49-F238E27FC236}">
                <a16:creationId xmlns:a16="http://schemas.microsoft.com/office/drawing/2014/main" id="{4A396919-DCE0-E146-140E-F4F2540880EC}"/>
              </a:ext>
            </a:extLst>
          </p:cNvPr>
          <p:cNvPicPr>
            <a:picLocks noChangeAspect="1"/>
          </p:cNvPicPr>
          <p:nvPr/>
        </p:nvPicPr>
        <p:blipFill>
          <a:blip r:embed="rId4"/>
          <a:stretch>
            <a:fillRect/>
          </a:stretch>
        </p:blipFill>
        <p:spPr>
          <a:xfrm>
            <a:off x="10302240" y="6108697"/>
            <a:ext cx="1615440" cy="320046"/>
          </a:xfrm>
          <a:prstGeom prst="rect">
            <a:avLst/>
          </a:prstGeom>
        </p:spPr>
      </p:pic>
      <p:sp>
        <p:nvSpPr>
          <p:cNvPr id="13" name="TextBox 10">
            <a:extLst>
              <a:ext uri="{FF2B5EF4-FFF2-40B4-BE49-F238E27FC236}">
                <a16:creationId xmlns:a16="http://schemas.microsoft.com/office/drawing/2014/main" id="{5B321939-A0BA-9732-3273-0E4349865A74}"/>
              </a:ext>
            </a:extLst>
          </p:cNvPr>
          <p:cNvSpPr txBox="1"/>
          <p:nvPr/>
        </p:nvSpPr>
        <p:spPr>
          <a:xfrm>
            <a:off x="10302240" y="6372860"/>
            <a:ext cx="1676400" cy="333489"/>
          </a:xfrm>
          <a:prstGeom prst="rect">
            <a:avLst/>
          </a:prstGeom>
          <a:noFill/>
        </p:spPr>
        <p:txBody>
          <a:bodyPr rot="0" spcFirstLastPara="0" vertOverflow="overflow" horzOverflow="overflow" vert="horz" wrap="square" lIns="76200" tIns="38100" rIns="76200" bIns="38100" numCol="1" spcCol="0" rtlCol="0" fromWordArt="0" anchor="t" anchorCtr="0" forceAA="0" compatLnSpc="1">
            <a:prstTxWarp prst="textNoShape">
              <a:avLst/>
            </a:prstTxWarp>
            <a:spAutoFit/>
          </a:bodyPr>
          <a:lstStyle/>
          <a:p>
            <a:pPr algn="r" defTabSz="761970"/>
            <a:r>
              <a:rPr lang="en-US" sz="1667">
                <a:solidFill>
                  <a:srgbClr val="EEEEEE"/>
                </a:solidFill>
                <a:latin typeface="Calibri" panose="020F0502020204030204"/>
                <a:cs typeface="Calibri"/>
              </a:rPr>
              <a:t>TECH&amp;FACTORY</a:t>
            </a:r>
            <a:endParaRPr lang="en-US" sz="1500">
              <a:solidFill>
                <a:prstClr val="black"/>
              </a:solidFill>
              <a:latin typeface="Calibri" panose="020F0502020204030204"/>
            </a:endParaRPr>
          </a:p>
        </p:txBody>
      </p:sp>
    </p:spTree>
    <p:extLst>
      <p:ext uri="{BB962C8B-B14F-4D97-AF65-F5344CB8AC3E}">
        <p14:creationId xmlns:p14="http://schemas.microsoft.com/office/powerpoint/2010/main" val="4093223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F1F7E269-AC3C-D844-82C1-0B8F87878570}"/>
              </a:ext>
            </a:extLst>
          </p:cNvPr>
          <p:cNvSpPr/>
          <p:nvPr/>
        </p:nvSpPr>
        <p:spPr>
          <a:xfrm>
            <a:off x="-3928" y="0"/>
            <a:ext cx="12066309" cy="685799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3">
            <a:extLst>
              <a:ext uri="{FF2B5EF4-FFF2-40B4-BE49-F238E27FC236}">
                <a16:creationId xmlns:a16="http://schemas.microsoft.com/office/drawing/2014/main" id="{0E2CF439-CF7E-AB47-75E8-6B5C82BC40FE}"/>
              </a:ext>
            </a:extLst>
          </p:cNvPr>
          <p:cNvPicPr>
            <a:picLocks noChangeAspect="1"/>
          </p:cNvPicPr>
          <p:nvPr/>
        </p:nvPicPr>
        <p:blipFill rotWithShape="1">
          <a:blip r:embed="rId3"/>
          <a:srcRect r="21607"/>
          <a:stretch/>
        </p:blipFill>
        <p:spPr>
          <a:xfrm>
            <a:off x="0" y="0"/>
            <a:ext cx="4460243" cy="6858000"/>
          </a:xfrm>
          <a:prstGeom prst="rect">
            <a:avLst/>
          </a:prstGeom>
        </p:spPr>
      </p:pic>
      <p:sp>
        <p:nvSpPr>
          <p:cNvPr id="4" name="Titre 2">
            <a:extLst>
              <a:ext uri="{FF2B5EF4-FFF2-40B4-BE49-F238E27FC236}">
                <a16:creationId xmlns:a16="http://schemas.microsoft.com/office/drawing/2014/main" id="{F2B68147-7333-BF5F-EE62-427412E0191C}"/>
              </a:ext>
            </a:extLst>
          </p:cNvPr>
          <p:cNvSpPr>
            <a:spLocks noGrp="1"/>
          </p:cNvSpPr>
          <p:nvPr>
            <p:ph type="title"/>
          </p:nvPr>
        </p:nvSpPr>
        <p:spPr>
          <a:xfrm>
            <a:off x="185355" y="1139979"/>
            <a:ext cx="4083051" cy="1239157"/>
          </a:xfrm>
        </p:spPr>
        <p:txBody>
          <a:bodyPr>
            <a:noAutofit/>
          </a:bodyPr>
          <a:lstStyle/>
          <a:p>
            <a:pPr algn="ctr"/>
            <a:r>
              <a:rPr lang="fr-FR" sz="2400" b="1">
                <a:latin typeface="Fira Sans Light"/>
              </a:rPr>
              <a:t>MAGMA Pack Prod :</a:t>
            </a:r>
            <a:br>
              <a:rPr lang="fr-FR" sz="2400" b="1">
                <a:latin typeface="Fira Sans Light"/>
              </a:rPr>
            </a:br>
            <a:r>
              <a:rPr lang="fr-FR" sz="2400">
                <a:latin typeface="Fira Sans Light"/>
              </a:rPr>
              <a:t>Un accompagnement imaginé et conçu pour les startups industrielles</a:t>
            </a:r>
          </a:p>
        </p:txBody>
      </p:sp>
      <p:pic>
        <p:nvPicPr>
          <p:cNvPr id="5" name="Picture 6">
            <a:extLst>
              <a:ext uri="{FF2B5EF4-FFF2-40B4-BE49-F238E27FC236}">
                <a16:creationId xmlns:a16="http://schemas.microsoft.com/office/drawing/2014/main" id="{10384EC0-50DA-B548-4AAA-D6F53CB38A61}"/>
              </a:ext>
            </a:extLst>
          </p:cNvPr>
          <p:cNvPicPr>
            <a:picLocks noChangeAspect="1"/>
          </p:cNvPicPr>
          <p:nvPr/>
        </p:nvPicPr>
        <p:blipFill>
          <a:blip r:embed="rId4"/>
          <a:stretch>
            <a:fillRect/>
          </a:stretch>
        </p:blipFill>
        <p:spPr>
          <a:xfrm>
            <a:off x="1003721" y="3875793"/>
            <a:ext cx="2347360" cy="460414"/>
          </a:xfrm>
          <a:prstGeom prst="rect">
            <a:avLst/>
          </a:prstGeom>
        </p:spPr>
      </p:pic>
      <p:sp>
        <p:nvSpPr>
          <p:cNvPr id="21" name="TextBox 7">
            <a:extLst>
              <a:ext uri="{FF2B5EF4-FFF2-40B4-BE49-F238E27FC236}">
                <a16:creationId xmlns:a16="http://schemas.microsoft.com/office/drawing/2014/main" id="{3C6193AF-5B8A-BEDA-D391-A94199DBBFDC}"/>
              </a:ext>
            </a:extLst>
          </p:cNvPr>
          <p:cNvSpPr txBox="1"/>
          <p:nvPr/>
        </p:nvSpPr>
        <p:spPr>
          <a:xfrm>
            <a:off x="1685109" y="4283642"/>
            <a:ext cx="1676400" cy="333489"/>
          </a:xfrm>
          <a:prstGeom prst="rect">
            <a:avLst/>
          </a:prstGeom>
          <a:noFill/>
        </p:spPr>
        <p:txBody>
          <a:bodyPr rot="0" spcFirstLastPara="0" vertOverflow="overflow" horzOverflow="overflow" vert="horz" wrap="square" lIns="76200" tIns="38100" rIns="76200" bIns="38100" numCol="1" spcCol="0" rtlCol="0" fromWordArt="0" anchor="t" anchorCtr="0" forceAA="0" compatLnSpc="1">
            <a:prstTxWarp prst="textNoShape">
              <a:avLst/>
            </a:prstTxWarp>
            <a:spAutoFit/>
          </a:bodyPr>
          <a:lstStyle/>
          <a:p>
            <a:pPr marL="0" marR="0" lvl="0" indent="0" algn="r" defTabSz="761970" rtl="0" eaLnBrk="1" fontAlgn="auto" latinLnBrk="0" hangingPunct="1">
              <a:lnSpc>
                <a:spcPct val="100000"/>
              </a:lnSpc>
              <a:spcBef>
                <a:spcPts val="0"/>
              </a:spcBef>
              <a:spcAft>
                <a:spcPts val="0"/>
              </a:spcAft>
              <a:buClrTx/>
              <a:buSzTx/>
              <a:buFontTx/>
              <a:buNone/>
              <a:tabLst/>
              <a:defRPr/>
            </a:pPr>
            <a:r>
              <a:rPr lang="en-US" sz="1650">
                <a:solidFill>
                  <a:schemeClr val="bg1"/>
                </a:solidFill>
                <a:latin typeface="Calibri" panose="020F0502020204030204"/>
                <a:cs typeface="Calibri"/>
              </a:rPr>
              <a:t>PACK</a:t>
            </a:r>
            <a:r>
              <a:rPr kumimoji="0" lang="en-US" sz="1650" i="0" u="none" strike="noStrike" kern="1200" cap="none" spc="0" normalizeH="0" baseline="0" noProof="0">
                <a:ln>
                  <a:noFill/>
                </a:ln>
                <a:solidFill>
                  <a:schemeClr val="bg1"/>
                </a:solidFill>
                <a:effectLst/>
                <a:uLnTx/>
                <a:uFillTx/>
                <a:latin typeface="Calibri" panose="020F0502020204030204"/>
                <a:ea typeface="+mn-ea"/>
                <a:cs typeface="Calibri"/>
              </a:rPr>
              <a:t> </a:t>
            </a:r>
            <a:r>
              <a:rPr lang="en-US" sz="1650">
                <a:solidFill>
                  <a:schemeClr val="bg1"/>
                </a:solidFill>
                <a:latin typeface="Calibri" panose="020F0502020204030204"/>
                <a:cs typeface="Calibri"/>
              </a:rPr>
              <a:t>PROD</a:t>
            </a:r>
            <a:endParaRPr lang="en-US" sz="1650" i="0" u="none" strike="noStrike" kern="1200" cap="none" spc="0" normalizeH="0" baseline="0" noProof="0">
              <a:ln>
                <a:noFill/>
              </a:ln>
              <a:solidFill>
                <a:schemeClr val="bg1"/>
              </a:solidFill>
              <a:effectLst/>
              <a:uLnTx/>
              <a:uFillTx/>
              <a:latin typeface="+mn-ea"/>
            </a:endParaRPr>
          </a:p>
        </p:txBody>
      </p:sp>
      <p:sp>
        <p:nvSpPr>
          <p:cNvPr id="24" name="Google Shape;1032;p35">
            <a:extLst>
              <a:ext uri="{FF2B5EF4-FFF2-40B4-BE49-F238E27FC236}">
                <a16:creationId xmlns:a16="http://schemas.microsoft.com/office/drawing/2014/main" id="{69BDC521-ACC2-713B-901E-5705D583A022}"/>
              </a:ext>
            </a:extLst>
          </p:cNvPr>
          <p:cNvSpPr txBox="1">
            <a:spLocks/>
          </p:cNvSpPr>
          <p:nvPr/>
        </p:nvSpPr>
        <p:spPr>
          <a:xfrm>
            <a:off x="928807" y="4918694"/>
            <a:ext cx="2920093" cy="496800"/>
          </a:xfrm>
          <a:prstGeom prst="rect">
            <a:avLst/>
          </a:prstGeom>
        </p:spPr>
        <p:txBody>
          <a:bodyPr spcFirstLastPara="1" vert="horz" wrap="square" lIns="0" tIns="91425" rIns="0" bIns="91425" rtlCol="0" anchor="ctr" anchorCtr="0">
            <a:noAutofit/>
          </a:bodyPr>
          <a:lstStyle>
            <a:lvl1pPr algn="l" defTabSz="914400" rtl="0" eaLnBrk="1" latinLnBrk="0" hangingPunct="1">
              <a:lnSpc>
                <a:spcPct val="90000"/>
              </a:lnSpc>
              <a:spcBef>
                <a:spcPct val="0"/>
              </a:spcBef>
              <a:buNone/>
              <a:defRPr sz="3700" b="0" i="0" kern="1200">
                <a:solidFill>
                  <a:schemeClr val="bg1"/>
                </a:solidFill>
                <a:latin typeface="Raleway" charset="0"/>
                <a:ea typeface="Raleway" charset="0"/>
                <a:cs typeface="Raleway" charset="0"/>
              </a:defRPr>
            </a:lvl1pPr>
          </a:lstStyle>
          <a:p>
            <a:pPr algn="ctr">
              <a:defRPr/>
            </a:pPr>
            <a:r>
              <a:rPr lang="en" sz="4000" b="1">
                <a:solidFill>
                  <a:prstClr val="white"/>
                </a:solidFill>
                <a:latin typeface="Raleway"/>
                <a:ea typeface="Roboto"/>
                <a:cs typeface="Roboto"/>
                <a:sym typeface="Roboto"/>
              </a:rPr>
              <a:t>500</a:t>
            </a:r>
            <a:r>
              <a:rPr kumimoji="0" lang="en" sz="2000" b="1" i="0" u="none" strike="noStrike" kern="1200" cap="none" spc="0" normalizeH="0" baseline="30000" noProof="0">
                <a:ln>
                  <a:noFill/>
                </a:ln>
                <a:solidFill>
                  <a:prstClr val="white"/>
                </a:solidFill>
                <a:effectLst/>
                <a:uLnTx/>
                <a:uFillTx/>
                <a:latin typeface="Raleway"/>
                <a:ea typeface="Roboto"/>
                <a:cs typeface="Roboto"/>
                <a:sym typeface="Roboto"/>
              </a:rPr>
              <a:t>€HT</a:t>
            </a:r>
            <a:r>
              <a:rPr lang="en" sz="1900" b="1" baseline="30000">
                <a:solidFill>
                  <a:prstClr val="white"/>
                </a:solidFill>
                <a:latin typeface="Raleway"/>
                <a:ea typeface="Roboto"/>
                <a:cs typeface="Roboto"/>
                <a:sym typeface="Roboto"/>
              </a:rPr>
              <a:t> </a:t>
            </a:r>
            <a:r>
              <a:rPr lang="en" sz="1600" b="1">
                <a:solidFill>
                  <a:prstClr val="white"/>
                </a:solidFill>
                <a:latin typeface="Raleway"/>
                <a:ea typeface="Roboto"/>
                <a:cs typeface="Roboto"/>
                <a:sym typeface="Roboto"/>
              </a:rPr>
              <a:t>par </a:t>
            </a:r>
            <a:r>
              <a:rPr lang="en" sz="1600" b="1" err="1">
                <a:solidFill>
                  <a:prstClr val="white"/>
                </a:solidFill>
                <a:latin typeface="Raleway"/>
                <a:ea typeface="Roboto"/>
                <a:cs typeface="Roboto"/>
                <a:sym typeface="Roboto"/>
              </a:rPr>
              <a:t>mois</a:t>
            </a:r>
            <a:endParaRPr lang="en" sz="1600" err="1">
              <a:solidFill>
                <a:prstClr val="white"/>
              </a:solidFill>
              <a:latin typeface="Raleway"/>
              <a:ea typeface="Roboto"/>
              <a:cs typeface="Roboto"/>
              <a:sym typeface="Roboto"/>
            </a:endParaRPr>
          </a:p>
          <a:p>
            <a:pPr algn="ctr">
              <a:spcBef>
                <a:spcPts val="0"/>
              </a:spcBef>
              <a:buSzPts val="1100"/>
              <a:defRPr/>
            </a:pPr>
            <a:endParaRPr lang="en" sz="1600" b="1" i="0" u="none" strike="noStrike" kern="1200" cap="none" spc="0" normalizeH="0" baseline="0" noProof="0">
              <a:ln>
                <a:noFill/>
              </a:ln>
              <a:solidFill>
                <a:prstClr val="white"/>
              </a:solidFill>
              <a:effectLst/>
              <a:uLnTx/>
              <a:uFillTx/>
              <a:latin typeface="Raleway" pitchFamily="2" charset="0"/>
              <a:ea typeface="Roboto"/>
              <a:cs typeface="Roboto"/>
            </a:endParaRPr>
          </a:p>
        </p:txBody>
      </p:sp>
      <p:sp>
        <p:nvSpPr>
          <p:cNvPr id="27" name="ZoneTexte 16">
            <a:extLst>
              <a:ext uri="{FF2B5EF4-FFF2-40B4-BE49-F238E27FC236}">
                <a16:creationId xmlns:a16="http://schemas.microsoft.com/office/drawing/2014/main" id="{1BC58E9F-EC85-A9D2-C22A-988698154632}"/>
              </a:ext>
            </a:extLst>
          </p:cNvPr>
          <p:cNvSpPr txBox="1"/>
          <p:nvPr/>
        </p:nvSpPr>
        <p:spPr>
          <a:xfrm>
            <a:off x="1383134" y="5415494"/>
            <a:ext cx="2005781" cy="307777"/>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a:ln>
                  <a:noFill/>
                </a:ln>
                <a:solidFill>
                  <a:prstClr val="white"/>
                </a:solidFill>
                <a:effectLst/>
                <a:uLnTx/>
                <a:uFillTx/>
                <a:latin typeface="Raleway" pitchFamily="2" charset="0"/>
                <a:ea typeface="Roboto Medium" charset="0"/>
                <a:cs typeface="Roboto Medium" charset="0"/>
              </a:rPr>
              <a:t>Sans engagement</a:t>
            </a:r>
          </a:p>
        </p:txBody>
      </p:sp>
      <p:grpSp>
        <p:nvGrpSpPr>
          <p:cNvPr id="57" name="Group 56">
            <a:extLst>
              <a:ext uri="{FF2B5EF4-FFF2-40B4-BE49-F238E27FC236}">
                <a16:creationId xmlns:a16="http://schemas.microsoft.com/office/drawing/2014/main" id="{DB381478-04F9-7EB8-A779-E1AC84840C0B}"/>
              </a:ext>
            </a:extLst>
          </p:cNvPr>
          <p:cNvGrpSpPr/>
          <p:nvPr/>
        </p:nvGrpSpPr>
        <p:grpSpPr>
          <a:xfrm>
            <a:off x="5552261" y="273102"/>
            <a:ext cx="5624659" cy="1029093"/>
            <a:chOff x="6139207" y="229778"/>
            <a:chExt cx="5624659" cy="1029093"/>
          </a:xfrm>
        </p:grpSpPr>
        <p:sp>
          <p:nvSpPr>
            <p:cNvPr id="36" name="Rectangle 35">
              <a:extLst>
                <a:ext uri="{FF2B5EF4-FFF2-40B4-BE49-F238E27FC236}">
                  <a16:creationId xmlns:a16="http://schemas.microsoft.com/office/drawing/2014/main" id="{247B6D1F-6BDE-340A-FCB3-4964198E1644}"/>
                </a:ext>
              </a:extLst>
            </p:cNvPr>
            <p:cNvSpPr/>
            <p:nvPr/>
          </p:nvSpPr>
          <p:spPr>
            <a:xfrm>
              <a:off x="6139207" y="229778"/>
              <a:ext cx="5624659" cy="1029093"/>
            </a:xfrm>
            <a:prstGeom prst="rect">
              <a:avLst/>
            </a:prstGeom>
            <a:solidFill>
              <a:srgbClr val="292929"/>
            </a:solidFill>
            <a:ln>
              <a:solidFill>
                <a:srgbClr val="FF3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ZoneTexte 19">
              <a:extLst>
                <a:ext uri="{FF2B5EF4-FFF2-40B4-BE49-F238E27FC236}">
                  <a16:creationId xmlns:a16="http://schemas.microsoft.com/office/drawing/2014/main" id="{0E83C54C-F89F-DF17-C766-F54F4FE8FAA9}"/>
                </a:ext>
              </a:extLst>
            </p:cNvPr>
            <p:cNvSpPr txBox="1"/>
            <p:nvPr/>
          </p:nvSpPr>
          <p:spPr>
            <a:xfrm>
              <a:off x="6841104" y="316489"/>
              <a:ext cx="4862023" cy="797782"/>
            </a:xfrm>
            <a:prstGeom prst="rect">
              <a:avLst/>
            </a:prstGeom>
            <a:ln>
              <a:noFill/>
            </a:ln>
          </p:spPr>
          <p:txBody>
            <a:bodyPr wrap="square" lIns="91440" tIns="45720" rIns="91440" bIns="45720" rtlCol="0" anchor="t">
              <a:spAutoFit/>
            </a:bodyPr>
            <a:lstStyle/>
            <a:p>
              <a:pPr>
                <a:lnSpc>
                  <a:spcPct val="150000"/>
                </a:lnSpc>
                <a:defRPr/>
              </a:pPr>
              <a:r>
                <a:rPr lang="fr-FR" b="1" dirty="0">
                  <a:solidFill>
                    <a:schemeClr val="bg1"/>
                  </a:solidFill>
                  <a:latin typeface="Fira Sans Light"/>
                  <a:ea typeface="+mn-lt"/>
                  <a:cs typeface="+mn-lt"/>
                </a:rPr>
                <a:t>PRODUCTION SUCCESS MANAGER (PSM) DÉDIÉ</a:t>
              </a:r>
              <a:endParaRPr lang="en-US">
                <a:solidFill>
                  <a:schemeClr val="bg1"/>
                </a:solidFill>
                <a:latin typeface="Fira Sans Light"/>
                <a:ea typeface="+mn-lt"/>
                <a:cs typeface="+mn-lt"/>
              </a:endParaRPr>
            </a:p>
            <a:p>
              <a:pPr>
                <a:lnSpc>
                  <a:spcPct val="150000"/>
                </a:lnSpc>
                <a:defRPr/>
              </a:pPr>
              <a:r>
                <a:rPr lang="fr-FR" sz="1400" dirty="0">
                  <a:solidFill>
                    <a:schemeClr val="bg1"/>
                  </a:solidFill>
                  <a:latin typeface="Fira Sans Light"/>
                  <a:ea typeface="+mn-lt"/>
                  <a:cs typeface="+mn-lt"/>
                </a:rPr>
                <a:t>Accès à sa ligne directe &amp; agenda, 2h/semaine</a:t>
              </a:r>
            </a:p>
          </p:txBody>
        </p:sp>
      </p:grpSp>
      <p:pic>
        <p:nvPicPr>
          <p:cNvPr id="10" name="Picture 8">
            <a:extLst>
              <a:ext uri="{FF2B5EF4-FFF2-40B4-BE49-F238E27FC236}">
                <a16:creationId xmlns:a16="http://schemas.microsoft.com/office/drawing/2014/main" id="{DE7F2849-56B2-DAC8-7225-FA7038074E88}"/>
              </a:ext>
            </a:extLst>
          </p:cNvPr>
          <p:cNvPicPr>
            <a:picLocks noChangeAspect="1"/>
          </p:cNvPicPr>
          <p:nvPr/>
        </p:nvPicPr>
        <p:blipFill>
          <a:blip r:embed="rId4"/>
          <a:stretch>
            <a:fillRect/>
          </a:stretch>
        </p:blipFill>
        <p:spPr>
          <a:xfrm>
            <a:off x="10945486" y="6431514"/>
            <a:ext cx="972194" cy="191397"/>
          </a:xfrm>
          <a:prstGeom prst="rect">
            <a:avLst/>
          </a:prstGeom>
        </p:spPr>
      </p:pic>
      <p:sp>
        <p:nvSpPr>
          <p:cNvPr id="12" name="TextBox 10">
            <a:extLst>
              <a:ext uri="{FF2B5EF4-FFF2-40B4-BE49-F238E27FC236}">
                <a16:creationId xmlns:a16="http://schemas.microsoft.com/office/drawing/2014/main" id="{C23B9710-884D-6A5B-B62A-D2A1F2BAAA31}"/>
              </a:ext>
            </a:extLst>
          </p:cNvPr>
          <p:cNvSpPr txBox="1"/>
          <p:nvPr/>
        </p:nvSpPr>
        <p:spPr>
          <a:xfrm>
            <a:off x="10965278" y="6626404"/>
            <a:ext cx="1013362" cy="230832"/>
          </a:xfrm>
          <a:prstGeom prst="rect">
            <a:avLst/>
          </a:prstGeom>
          <a:noFill/>
        </p:spPr>
        <p:txBody>
          <a:bodyPr rot="0" spcFirstLastPara="0" vertOverflow="overflow" horzOverflow="overflow" vert="horz" wrap="square" lIns="76200" tIns="38100" rIns="76200" bIns="38100" numCol="1" spcCol="0" rtlCol="0" fromWordArt="0" anchor="t" anchorCtr="0" forceAA="0" compatLnSpc="1">
            <a:prstTxWarp prst="textNoShape">
              <a:avLst/>
            </a:prstTxWarp>
            <a:spAutoFit/>
          </a:bodyPr>
          <a:lstStyle/>
          <a:p>
            <a:pPr algn="r" defTabSz="761970"/>
            <a:r>
              <a:rPr lang="en-US" sz="1000">
                <a:solidFill>
                  <a:srgbClr val="EEEEEE"/>
                </a:solidFill>
                <a:latin typeface="Calibri" panose="020F0502020204030204"/>
                <a:cs typeface="Calibri"/>
              </a:rPr>
              <a:t>TECH&amp;FACTORY</a:t>
            </a:r>
            <a:endParaRPr lang="en-US" sz="1000">
              <a:solidFill>
                <a:prstClr val="black"/>
              </a:solidFill>
              <a:latin typeface="Calibri" panose="020F0502020204030204"/>
              <a:ea typeface="Calibri"/>
              <a:cs typeface="Calibri"/>
            </a:endParaRPr>
          </a:p>
        </p:txBody>
      </p:sp>
      <p:sp>
        <p:nvSpPr>
          <p:cNvPr id="15" name="ZoneTexte 14">
            <a:extLst>
              <a:ext uri="{FF2B5EF4-FFF2-40B4-BE49-F238E27FC236}">
                <a16:creationId xmlns:a16="http://schemas.microsoft.com/office/drawing/2014/main" id="{9DF89967-3CD0-BEAC-2E0C-20182CB591F2}"/>
              </a:ext>
            </a:extLst>
          </p:cNvPr>
          <p:cNvSpPr txBox="1"/>
          <p:nvPr/>
        </p:nvSpPr>
        <p:spPr>
          <a:xfrm>
            <a:off x="8368637" y="2455712"/>
            <a:ext cx="2811612" cy="4034181"/>
          </a:xfrm>
          <a:prstGeom prst="rect">
            <a:avLst/>
          </a:prstGeom>
        </p:spPr>
        <p:txBody>
          <a:bodyPr wrap="square" lIns="91440" tIns="45720" rIns="91440" bIns="45720" rtlCol="0" anchor="t">
            <a:spAutoFit/>
          </a:bodyPr>
          <a:lstStyle/>
          <a:p>
            <a:pPr algn="ctr">
              <a:lnSpc>
                <a:spcPct val="150000"/>
              </a:lnSpc>
            </a:pPr>
            <a:r>
              <a:rPr lang="fr-FR" sz="1600" b="1" dirty="0">
                <a:solidFill>
                  <a:schemeClr val="bg1"/>
                </a:solidFill>
                <a:latin typeface="Fira Sans Light"/>
                <a:ea typeface="Roboto Medium"/>
                <a:cs typeface="Roboto Medium"/>
              </a:rPr>
              <a:t>Accompagnement opérationnel</a:t>
            </a:r>
            <a:endParaRPr lang="fr-FR" sz="1600">
              <a:solidFill>
                <a:schemeClr val="bg1"/>
              </a:solidFill>
              <a:latin typeface="Fira Sans Light"/>
              <a:ea typeface="Roboto Medium"/>
              <a:cs typeface="Calibri"/>
            </a:endParaRPr>
          </a:p>
          <a:p>
            <a:pPr algn="ctr">
              <a:lnSpc>
                <a:spcPct val="150000"/>
              </a:lnSpc>
            </a:pPr>
            <a:r>
              <a:rPr lang="fr-FR" sz="1600" b="1" dirty="0">
                <a:solidFill>
                  <a:schemeClr val="bg1"/>
                </a:solidFill>
                <a:latin typeface="Fira Sans Light"/>
                <a:ea typeface="Roboto Medium"/>
                <a:cs typeface="Roboto Medium"/>
              </a:rPr>
              <a:t> (1h/semaine)</a:t>
            </a:r>
            <a:endParaRPr lang="fr-FR" sz="1600">
              <a:solidFill>
                <a:schemeClr val="bg1"/>
              </a:solidFill>
              <a:latin typeface="Fira Sans Light"/>
              <a:cs typeface="Calibri"/>
            </a:endParaRPr>
          </a:p>
          <a:p>
            <a:pPr algn="ctr">
              <a:lnSpc>
                <a:spcPct val="150000"/>
              </a:lnSpc>
            </a:pPr>
            <a:endParaRPr lang="fr-FR" sz="1600" b="1" dirty="0">
              <a:solidFill>
                <a:schemeClr val="bg1"/>
              </a:solidFill>
              <a:latin typeface="Fira Sans Light"/>
              <a:ea typeface="Roboto Medium"/>
              <a:cs typeface="Roboto Medium"/>
            </a:endParaRPr>
          </a:p>
          <a:p>
            <a:pPr algn="ctr">
              <a:lnSpc>
                <a:spcPct val="150000"/>
              </a:lnSpc>
            </a:pPr>
            <a:r>
              <a:rPr lang="fr-FR" sz="1200" b="1" dirty="0">
                <a:solidFill>
                  <a:schemeClr val="bg1"/>
                </a:solidFill>
                <a:latin typeface="Fira Sans Light"/>
                <a:ea typeface="Roboto Medium"/>
                <a:cs typeface="Roboto Medium"/>
              </a:rPr>
              <a:t>Mise en relation avec les usines </a:t>
            </a:r>
          </a:p>
          <a:p>
            <a:pPr algn="ctr">
              <a:lnSpc>
                <a:spcPct val="150000"/>
              </a:lnSpc>
            </a:pPr>
            <a:r>
              <a:rPr lang="fr-FR" sz="1200" b="1" dirty="0">
                <a:solidFill>
                  <a:schemeClr val="bg1"/>
                </a:solidFill>
                <a:latin typeface="Fira Sans Light"/>
                <a:ea typeface="Roboto Medium"/>
                <a:cs typeface="Roboto Medium"/>
              </a:rPr>
              <a:t>du groupe</a:t>
            </a:r>
            <a:endParaRPr lang="fr-FR" dirty="0">
              <a:solidFill>
                <a:schemeClr val="bg1"/>
              </a:solidFill>
            </a:endParaRPr>
          </a:p>
          <a:p>
            <a:pPr algn="ctr">
              <a:lnSpc>
                <a:spcPct val="150000"/>
              </a:lnSpc>
            </a:pPr>
            <a:r>
              <a:rPr lang="fr-FR" sz="1200" dirty="0">
                <a:solidFill>
                  <a:schemeClr val="bg1"/>
                </a:solidFill>
                <a:latin typeface="Fira Sans Light"/>
                <a:ea typeface="Roboto Medium"/>
                <a:cs typeface="Calibri"/>
              </a:rPr>
              <a:t>Accès prioritaire à + 500 machines &amp; 25 usines de production et site d’assemblage</a:t>
            </a:r>
          </a:p>
          <a:p>
            <a:pPr algn="ctr">
              <a:lnSpc>
                <a:spcPct val="150000"/>
              </a:lnSpc>
            </a:pPr>
            <a:endParaRPr lang="fr-FR" sz="1200" dirty="0">
              <a:solidFill>
                <a:schemeClr val="bg1"/>
              </a:solidFill>
              <a:latin typeface="Fira Sans Light"/>
              <a:ea typeface="Roboto Medium"/>
              <a:cs typeface="+mn-lt"/>
            </a:endParaRPr>
          </a:p>
          <a:p>
            <a:pPr algn="ctr">
              <a:lnSpc>
                <a:spcPct val="150000"/>
              </a:lnSpc>
            </a:pPr>
            <a:r>
              <a:rPr lang="fr-FR" sz="1200" b="1" dirty="0">
                <a:solidFill>
                  <a:schemeClr val="bg1"/>
                </a:solidFill>
                <a:latin typeface="Fira Sans Light"/>
                <a:ea typeface="+mn-lt"/>
                <a:cs typeface="+mn-lt"/>
              </a:rPr>
              <a:t>Participation aux RDV</a:t>
            </a:r>
            <a:r>
              <a:rPr lang="fr-FR" sz="1200" dirty="0">
                <a:solidFill>
                  <a:schemeClr val="bg1"/>
                </a:solidFill>
                <a:latin typeface="Fira Sans Light"/>
                <a:ea typeface="+mn-lt"/>
                <a:cs typeface="+mn-lt"/>
              </a:rPr>
              <a:t> </a:t>
            </a:r>
            <a:endParaRPr lang="fr-FR" sz="1600">
              <a:solidFill>
                <a:schemeClr val="bg1"/>
              </a:solidFill>
              <a:latin typeface="Fira Sans Light"/>
              <a:ea typeface="+mn-lt"/>
              <a:cs typeface="+mn-lt"/>
            </a:endParaRPr>
          </a:p>
          <a:p>
            <a:pPr algn="ctr">
              <a:lnSpc>
                <a:spcPct val="150000"/>
              </a:lnSpc>
            </a:pPr>
            <a:r>
              <a:rPr lang="fr-FR" sz="1200" dirty="0">
                <a:solidFill>
                  <a:schemeClr val="bg1"/>
                </a:solidFill>
                <a:latin typeface="Fira Sans Light"/>
                <a:ea typeface="+mn-lt"/>
                <a:cs typeface="+mn-lt"/>
              </a:rPr>
              <a:t>Clients stratégiques ou </a:t>
            </a:r>
            <a:r>
              <a:rPr lang="fr-FR" sz="1200" err="1">
                <a:solidFill>
                  <a:schemeClr val="bg1"/>
                </a:solidFill>
                <a:latin typeface="Fira Sans Light"/>
                <a:ea typeface="+mn-lt"/>
                <a:cs typeface="+mn-lt"/>
              </a:rPr>
              <a:t>pitchs</a:t>
            </a:r>
            <a:r>
              <a:rPr lang="fr-FR" sz="1200" dirty="0">
                <a:solidFill>
                  <a:schemeClr val="bg1"/>
                </a:solidFill>
                <a:latin typeface="Fira Sans Light"/>
                <a:ea typeface="+mn-lt"/>
                <a:cs typeface="+mn-lt"/>
              </a:rPr>
              <a:t> investisseurs</a:t>
            </a:r>
            <a:endParaRPr lang="fr-FR" sz="1200">
              <a:solidFill>
                <a:schemeClr val="bg1"/>
              </a:solidFill>
              <a:latin typeface="Fira Sans Light"/>
            </a:endParaRPr>
          </a:p>
        </p:txBody>
      </p:sp>
      <p:sp>
        <p:nvSpPr>
          <p:cNvPr id="22" name="ZoneTexte 21">
            <a:extLst>
              <a:ext uri="{FF2B5EF4-FFF2-40B4-BE49-F238E27FC236}">
                <a16:creationId xmlns:a16="http://schemas.microsoft.com/office/drawing/2014/main" id="{ECBEF012-9BCF-278D-5183-912C56AFAE74}"/>
              </a:ext>
            </a:extLst>
          </p:cNvPr>
          <p:cNvSpPr txBox="1"/>
          <p:nvPr/>
        </p:nvSpPr>
        <p:spPr>
          <a:xfrm>
            <a:off x="5619259" y="2455712"/>
            <a:ext cx="2749829" cy="3664849"/>
          </a:xfrm>
          <a:prstGeom prst="rect">
            <a:avLst/>
          </a:prstGeom>
        </p:spPr>
        <p:txBody>
          <a:bodyPr wrap="square" lIns="91440" tIns="45720" rIns="91440" bIns="45720" rtlCol="0" anchor="t">
            <a:spAutoFit/>
          </a:bodyPr>
          <a:lstStyle/>
          <a:p>
            <a:pPr algn="ctr">
              <a:lnSpc>
                <a:spcPct val="150000"/>
              </a:lnSpc>
            </a:pPr>
            <a:r>
              <a:rPr lang="fr-FR" sz="1600" b="1" dirty="0">
                <a:solidFill>
                  <a:schemeClr val="bg1"/>
                </a:solidFill>
                <a:latin typeface="Fira Sans Light"/>
                <a:ea typeface="Roboto Medium"/>
                <a:cs typeface="Roboto Medium"/>
              </a:rPr>
              <a:t>Pilotage industriel  (1h/semaine)</a:t>
            </a:r>
            <a:endParaRPr lang="fr-FR" sz="1600">
              <a:solidFill>
                <a:schemeClr val="bg1"/>
              </a:solidFill>
              <a:latin typeface="Fira Sans Light"/>
              <a:cs typeface="Calibri"/>
            </a:endParaRPr>
          </a:p>
          <a:p>
            <a:pPr algn="ctr">
              <a:lnSpc>
                <a:spcPct val="150000"/>
              </a:lnSpc>
            </a:pPr>
            <a:endParaRPr lang="fr-FR" sz="1600" b="1" dirty="0">
              <a:solidFill>
                <a:schemeClr val="bg1"/>
              </a:solidFill>
              <a:latin typeface="Fira Sans Light"/>
              <a:ea typeface="Roboto Medium"/>
              <a:cs typeface="Roboto Medium"/>
            </a:endParaRPr>
          </a:p>
          <a:p>
            <a:pPr algn="ctr">
              <a:lnSpc>
                <a:spcPct val="150000"/>
              </a:lnSpc>
            </a:pPr>
            <a:r>
              <a:rPr lang="fr-FR" sz="1200" b="1" dirty="0">
                <a:solidFill>
                  <a:schemeClr val="bg1"/>
                </a:solidFill>
                <a:latin typeface="Fira Sans Light"/>
                <a:ea typeface="Roboto Medium"/>
                <a:cs typeface="Roboto Medium"/>
              </a:rPr>
              <a:t>1 réunion de production hebdomadaire en </a:t>
            </a:r>
            <a:r>
              <a:rPr lang="fr-FR" sz="1200" b="1" dirty="0" err="1">
                <a:solidFill>
                  <a:schemeClr val="bg1"/>
                </a:solidFill>
                <a:latin typeface="Fira Sans Light"/>
                <a:ea typeface="Roboto Medium"/>
                <a:cs typeface="Roboto Medium"/>
              </a:rPr>
              <a:t>visio</a:t>
            </a:r>
          </a:p>
          <a:p>
            <a:pPr algn="ctr">
              <a:lnSpc>
                <a:spcPct val="150000"/>
              </a:lnSpc>
            </a:pPr>
            <a:r>
              <a:rPr lang="fr-FR" sz="1200" dirty="0">
                <a:solidFill>
                  <a:schemeClr val="bg1"/>
                </a:solidFill>
                <a:latin typeface="Fira Sans Light"/>
                <a:ea typeface="Roboto Medium"/>
                <a:cs typeface="Roboto Medium"/>
              </a:rPr>
              <a:t>Design to </a:t>
            </a:r>
            <a:r>
              <a:rPr lang="fr-FR" sz="1200" dirty="0" err="1">
                <a:solidFill>
                  <a:schemeClr val="bg1"/>
                </a:solidFill>
                <a:latin typeface="Fira Sans Light"/>
                <a:ea typeface="Roboto Medium"/>
                <a:cs typeface="Roboto Medium"/>
              </a:rPr>
              <a:t>Cost</a:t>
            </a:r>
            <a:r>
              <a:rPr lang="fr-FR" sz="1200" dirty="0">
                <a:solidFill>
                  <a:schemeClr val="bg1"/>
                </a:solidFill>
                <a:latin typeface="Fira Sans Light"/>
                <a:ea typeface="Roboto Medium"/>
                <a:cs typeface="Roboto Medium"/>
              </a:rPr>
              <a:t>, prototypage, outillages</a:t>
            </a:r>
          </a:p>
          <a:p>
            <a:pPr algn="ctr">
              <a:lnSpc>
                <a:spcPct val="150000"/>
              </a:lnSpc>
            </a:pPr>
            <a:endParaRPr lang="fr-FR" sz="1200" dirty="0">
              <a:solidFill>
                <a:schemeClr val="bg1"/>
              </a:solidFill>
              <a:latin typeface="Fira Sans Light"/>
              <a:ea typeface="Roboto Medium"/>
              <a:cs typeface="Roboto Medium"/>
            </a:endParaRPr>
          </a:p>
          <a:p>
            <a:pPr algn="ctr">
              <a:lnSpc>
                <a:spcPct val="150000"/>
              </a:lnSpc>
            </a:pPr>
            <a:endParaRPr lang="fr-FR" sz="1200" dirty="0">
              <a:solidFill>
                <a:schemeClr val="bg1"/>
              </a:solidFill>
              <a:latin typeface="Fira Sans Light"/>
              <a:ea typeface="Roboto Medium"/>
              <a:cs typeface="Roboto Medium"/>
            </a:endParaRPr>
          </a:p>
          <a:p>
            <a:pPr algn="ctr">
              <a:lnSpc>
                <a:spcPct val="150000"/>
              </a:lnSpc>
            </a:pPr>
            <a:r>
              <a:rPr lang="fr-FR" sz="1200" b="1" dirty="0">
                <a:solidFill>
                  <a:schemeClr val="bg1"/>
                </a:solidFill>
                <a:latin typeface="Fira Sans Light"/>
                <a:ea typeface="Roboto Medium"/>
                <a:cs typeface="Roboto Medium"/>
              </a:rPr>
              <a:t>Management de production</a:t>
            </a:r>
          </a:p>
          <a:p>
            <a:pPr algn="ctr">
              <a:lnSpc>
                <a:spcPct val="150000"/>
              </a:lnSpc>
            </a:pPr>
            <a:r>
              <a:rPr lang="fr-FR" sz="1200" dirty="0">
                <a:solidFill>
                  <a:schemeClr val="bg1"/>
                </a:solidFill>
                <a:latin typeface="Fira Sans Light"/>
                <a:ea typeface="Roboto Medium"/>
                <a:cs typeface="Roboto Medium"/>
              </a:rPr>
              <a:t>planification, </a:t>
            </a:r>
            <a:r>
              <a:rPr lang="fr-FR" sz="1200" dirty="0" err="1">
                <a:solidFill>
                  <a:schemeClr val="bg1"/>
                </a:solidFill>
                <a:latin typeface="Fira Sans Light"/>
                <a:ea typeface="Roboto Medium"/>
                <a:cs typeface="Roboto Medium"/>
              </a:rPr>
              <a:t>sourcing</a:t>
            </a:r>
            <a:r>
              <a:rPr lang="fr-FR" sz="1200" dirty="0">
                <a:solidFill>
                  <a:schemeClr val="bg1"/>
                </a:solidFill>
                <a:latin typeface="Fira Sans Light"/>
                <a:ea typeface="Roboto Medium"/>
                <a:cs typeface="Roboto Medium"/>
              </a:rPr>
              <a:t>, achats, logistique</a:t>
            </a:r>
            <a:endParaRPr lang="fr-FR" sz="1400">
              <a:solidFill>
                <a:schemeClr val="bg1"/>
              </a:solidFill>
              <a:latin typeface="Fira Sans Light"/>
            </a:endParaRPr>
          </a:p>
        </p:txBody>
      </p:sp>
      <p:pic>
        <p:nvPicPr>
          <p:cNvPr id="32" name="Graphique 31" descr="Produits chimiques avec un remplissage uni">
            <a:extLst>
              <a:ext uri="{FF2B5EF4-FFF2-40B4-BE49-F238E27FC236}">
                <a16:creationId xmlns:a16="http://schemas.microsoft.com/office/drawing/2014/main" id="{D52A0090-B078-9B63-8D1D-C35F5C82FE0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86820" y="1714929"/>
            <a:ext cx="609120" cy="597086"/>
          </a:xfrm>
          <a:prstGeom prst="rect">
            <a:avLst/>
          </a:prstGeom>
        </p:spPr>
      </p:pic>
      <p:pic>
        <p:nvPicPr>
          <p:cNvPr id="40" name="Picture 27">
            <a:extLst>
              <a:ext uri="{FF2B5EF4-FFF2-40B4-BE49-F238E27FC236}">
                <a16:creationId xmlns:a16="http://schemas.microsoft.com/office/drawing/2014/main" id="{17BD44A2-B179-8C9E-87EB-F73AEA3E0222}"/>
              </a:ext>
            </a:extLst>
          </p:cNvPr>
          <p:cNvPicPr>
            <a:picLocks noChangeAspect="1"/>
          </p:cNvPicPr>
          <p:nvPr/>
        </p:nvPicPr>
        <p:blipFill>
          <a:blip r:embed="rId7"/>
          <a:stretch>
            <a:fillRect/>
          </a:stretch>
        </p:blipFill>
        <p:spPr>
          <a:xfrm>
            <a:off x="9472692" y="1726157"/>
            <a:ext cx="599558" cy="601029"/>
          </a:xfrm>
          <a:prstGeom prst="rect">
            <a:avLst/>
          </a:prstGeom>
        </p:spPr>
      </p:pic>
      <p:pic>
        <p:nvPicPr>
          <p:cNvPr id="18" name="Graphique 17" descr="Centre d’appels avec un remplissage uni">
            <a:extLst>
              <a:ext uri="{FF2B5EF4-FFF2-40B4-BE49-F238E27FC236}">
                <a16:creationId xmlns:a16="http://schemas.microsoft.com/office/drawing/2014/main" id="{4C9E996A-56C8-960D-1F52-AEFBE786BF1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641447" y="457178"/>
            <a:ext cx="671276" cy="673470"/>
          </a:xfrm>
          <a:prstGeom prst="rect">
            <a:avLst/>
          </a:prstGeom>
        </p:spPr>
      </p:pic>
    </p:spTree>
    <p:extLst>
      <p:ext uri="{BB962C8B-B14F-4D97-AF65-F5344CB8AC3E}">
        <p14:creationId xmlns:p14="http://schemas.microsoft.com/office/powerpoint/2010/main" val="1674874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F921C18-CD5B-D8A0-3C5B-8615FB0D345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850D5F1-6CB7-74DA-CBEC-AF67C00930FF}"/>
              </a:ext>
            </a:extLst>
          </p:cNvPr>
          <p:cNvSpPr/>
          <p:nvPr/>
        </p:nvSpPr>
        <p:spPr>
          <a:xfrm>
            <a:off x="4825164" y="226211"/>
            <a:ext cx="7158789" cy="626852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47A92D28-5477-8A38-4ECD-0F5590575180}"/>
              </a:ext>
            </a:extLst>
          </p:cNvPr>
          <p:cNvSpPr/>
          <p:nvPr/>
        </p:nvSpPr>
        <p:spPr>
          <a:xfrm>
            <a:off x="6209805" y="4820405"/>
            <a:ext cx="5591298" cy="1721922"/>
          </a:xfrm>
          <a:prstGeom prst="rect">
            <a:avLst/>
          </a:prstGeom>
          <a:solidFill>
            <a:srgbClr val="2929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ECB25B85-6DA1-BDE5-4C42-450476A7E329}"/>
              </a:ext>
            </a:extLst>
          </p:cNvPr>
          <p:cNvSpPr/>
          <p:nvPr/>
        </p:nvSpPr>
        <p:spPr>
          <a:xfrm>
            <a:off x="6209805" y="2930379"/>
            <a:ext cx="5591298" cy="1721922"/>
          </a:xfrm>
          <a:prstGeom prst="rect">
            <a:avLst/>
          </a:prstGeom>
          <a:solidFill>
            <a:srgbClr val="2929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8D014831-F398-3A9A-D63B-9B3D4D15EFE2}"/>
              </a:ext>
            </a:extLst>
          </p:cNvPr>
          <p:cNvSpPr/>
          <p:nvPr/>
        </p:nvSpPr>
        <p:spPr>
          <a:xfrm>
            <a:off x="6209804" y="1040092"/>
            <a:ext cx="5591298" cy="1721922"/>
          </a:xfrm>
          <a:prstGeom prst="rect">
            <a:avLst/>
          </a:prstGeom>
          <a:solidFill>
            <a:srgbClr val="2929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3">
            <a:extLst>
              <a:ext uri="{FF2B5EF4-FFF2-40B4-BE49-F238E27FC236}">
                <a16:creationId xmlns:a16="http://schemas.microsoft.com/office/drawing/2014/main" id="{671075A5-3F28-A31C-92D7-41F8D68AB963}"/>
              </a:ext>
            </a:extLst>
          </p:cNvPr>
          <p:cNvPicPr>
            <a:picLocks noChangeAspect="1"/>
          </p:cNvPicPr>
          <p:nvPr/>
        </p:nvPicPr>
        <p:blipFill rotWithShape="1">
          <a:blip r:embed="rId3"/>
          <a:srcRect r="21607"/>
          <a:stretch/>
        </p:blipFill>
        <p:spPr>
          <a:xfrm>
            <a:off x="0" y="0"/>
            <a:ext cx="4460243" cy="6858000"/>
          </a:xfrm>
          <a:prstGeom prst="rect">
            <a:avLst/>
          </a:prstGeom>
        </p:spPr>
      </p:pic>
      <p:sp>
        <p:nvSpPr>
          <p:cNvPr id="4" name="Titre 2">
            <a:extLst>
              <a:ext uri="{FF2B5EF4-FFF2-40B4-BE49-F238E27FC236}">
                <a16:creationId xmlns:a16="http://schemas.microsoft.com/office/drawing/2014/main" id="{F206C505-2CD9-1232-1BAD-EBE0B046BCEA}"/>
              </a:ext>
            </a:extLst>
          </p:cNvPr>
          <p:cNvSpPr>
            <a:spLocks noGrp="1"/>
          </p:cNvSpPr>
          <p:nvPr>
            <p:ph type="title"/>
          </p:nvPr>
        </p:nvSpPr>
        <p:spPr>
          <a:xfrm>
            <a:off x="185355" y="1139979"/>
            <a:ext cx="4083051" cy="1239157"/>
          </a:xfrm>
        </p:spPr>
        <p:txBody>
          <a:bodyPr>
            <a:noAutofit/>
          </a:bodyPr>
          <a:lstStyle/>
          <a:p>
            <a:pPr algn="ctr"/>
            <a:r>
              <a:rPr lang="fr-FR" sz="2400" b="1">
                <a:latin typeface="Fira Sans Light"/>
              </a:rPr>
              <a:t>MAGMA Pack Invest :</a:t>
            </a:r>
            <a:br>
              <a:rPr lang="fr-FR" sz="2400" b="1">
                <a:latin typeface="Fira Sans Light"/>
              </a:rPr>
            </a:br>
            <a:r>
              <a:rPr lang="fr-FR" sz="2400">
                <a:latin typeface="Fira Sans Light"/>
              </a:rPr>
              <a:t>Un accompagnement imaginé et conçu pour les startups industrielles</a:t>
            </a:r>
          </a:p>
        </p:txBody>
      </p:sp>
      <p:sp>
        <p:nvSpPr>
          <p:cNvPr id="6" name="ZoneTexte 5">
            <a:extLst>
              <a:ext uri="{FF2B5EF4-FFF2-40B4-BE49-F238E27FC236}">
                <a16:creationId xmlns:a16="http://schemas.microsoft.com/office/drawing/2014/main" id="{48CC259D-4DA6-1B24-F42D-608FD871991C}"/>
              </a:ext>
            </a:extLst>
          </p:cNvPr>
          <p:cNvSpPr txBox="1"/>
          <p:nvPr/>
        </p:nvSpPr>
        <p:spPr>
          <a:xfrm>
            <a:off x="6378038" y="1340051"/>
            <a:ext cx="5260258" cy="1171859"/>
          </a:xfrm>
          <a:prstGeom prst="rect">
            <a:avLst/>
          </a:prstGeom>
        </p:spPr>
        <p:txBody>
          <a:bodyPr wrap="square" lIns="91440" tIns="45720" rIns="91440" bIns="45720" rtlCol="0" anchor="t">
            <a:spAutoFit/>
          </a:bodyPr>
          <a:lstStyle/>
          <a:p>
            <a:pPr>
              <a:lnSpc>
                <a:spcPct val="150000"/>
              </a:lnSpc>
            </a:pPr>
            <a:r>
              <a:rPr lang="fr-FR" sz="1200" b="1" err="1">
                <a:solidFill>
                  <a:schemeClr val="bg1"/>
                </a:solidFill>
                <a:latin typeface="Fira Sans Light"/>
                <a:ea typeface="Roboto Medium"/>
                <a:cs typeface="Roboto Medium"/>
              </a:rPr>
              <a:t>Early</a:t>
            </a:r>
            <a:r>
              <a:rPr lang="fr-FR" sz="1200" b="1" dirty="0">
                <a:solidFill>
                  <a:schemeClr val="bg1"/>
                </a:solidFill>
                <a:latin typeface="Fira Sans Light"/>
                <a:ea typeface="Roboto Medium"/>
                <a:cs typeface="Roboto Medium"/>
              </a:rPr>
              <a:t> Stage : Capitalisation de vos abonnements</a:t>
            </a:r>
            <a:endParaRPr lang="en-US" sz="1200" b="1">
              <a:solidFill>
                <a:schemeClr val="bg1"/>
              </a:solidFill>
              <a:latin typeface="Fira Sans Light"/>
              <a:ea typeface="Roboto Medium"/>
              <a:cs typeface="Roboto Medium"/>
            </a:endParaRPr>
          </a:p>
          <a:p>
            <a:pPr>
              <a:lnSpc>
                <a:spcPct val="150000"/>
              </a:lnSpc>
            </a:pPr>
            <a:r>
              <a:rPr lang="fr-FR" sz="1200" dirty="0">
                <a:solidFill>
                  <a:srgbClr val="EEECED"/>
                </a:solidFill>
                <a:latin typeface="Fira Sans Light"/>
                <a:ea typeface="+mn-lt"/>
                <a:cs typeface="+mn-lt"/>
              </a:rPr>
              <a:t>Le montant total de vos abonnements est intégralement crédité au capital. Par exemple vous vous engagez sur 24 mois de PACK Prod Magma, Nous investissons 12000€ dans votre Startup industrielle.</a:t>
            </a:r>
            <a:endParaRPr lang="en-US" sz="1200">
              <a:solidFill>
                <a:srgbClr val="EEECED"/>
              </a:solidFill>
              <a:latin typeface="Fira Sans Light"/>
              <a:ea typeface="+mn-lt"/>
              <a:cs typeface="+mn-lt"/>
            </a:endParaRPr>
          </a:p>
        </p:txBody>
      </p:sp>
      <p:sp>
        <p:nvSpPr>
          <p:cNvPr id="5" name="ZoneTexte 5">
            <a:extLst>
              <a:ext uri="{FF2B5EF4-FFF2-40B4-BE49-F238E27FC236}">
                <a16:creationId xmlns:a16="http://schemas.microsoft.com/office/drawing/2014/main" id="{4571BFF2-81F3-7FC8-3542-53F5F85884F7}"/>
              </a:ext>
            </a:extLst>
          </p:cNvPr>
          <p:cNvSpPr txBox="1"/>
          <p:nvPr/>
        </p:nvSpPr>
        <p:spPr>
          <a:xfrm>
            <a:off x="6367742" y="2924628"/>
            <a:ext cx="5260258" cy="1725857"/>
          </a:xfrm>
          <a:prstGeom prst="rect">
            <a:avLst/>
          </a:prstGeom>
          <a:ln>
            <a:noFill/>
          </a:ln>
        </p:spPr>
        <p:txBody>
          <a:bodyPr wrap="square" lIns="91440" tIns="45720" rIns="91440" bIns="45720" rtlCol="0" anchor="t">
            <a:spAutoFit/>
          </a:bodyPr>
          <a:lstStyle/>
          <a:p>
            <a:pPr>
              <a:lnSpc>
                <a:spcPct val="150000"/>
              </a:lnSpc>
            </a:pPr>
            <a:r>
              <a:rPr lang="fr-FR" sz="1200" b="1" err="1">
                <a:solidFill>
                  <a:schemeClr val="bg1"/>
                </a:solidFill>
                <a:latin typeface="Fira Sans Light"/>
                <a:ea typeface="Roboto Medium"/>
                <a:cs typeface="Roboto Medium"/>
              </a:rPr>
              <a:t>Seed</a:t>
            </a:r>
            <a:r>
              <a:rPr lang="fr-FR" sz="1200" b="1" dirty="0">
                <a:solidFill>
                  <a:schemeClr val="bg1"/>
                </a:solidFill>
                <a:latin typeface="Fira Sans Light"/>
                <a:ea typeface="Roboto Medium"/>
                <a:cs typeface="Roboto Medium"/>
              </a:rPr>
              <a:t>, Série A+ : Nous réinvestissons au capital un montant équivalent à la totalité de vos commandes industrielles sur une période d'un an</a:t>
            </a:r>
            <a:endParaRPr lang="fr-FR" sz="1200">
              <a:solidFill>
                <a:schemeClr val="bg1"/>
              </a:solidFill>
              <a:cs typeface="Calibri" panose="020F0502020204030204"/>
            </a:endParaRPr>
          </a:p>
          <a:p>
            <a:pPr>
              <a:lnSpc>
                <a:spcPct val="150000"/>
              </a:lnSpc>
            </a:pPr>
            <a:r>
              <a:rPr lang="fr-FR" sz="1200" dirty="0">
                <a:solidFill>
                  <a:srgbClr val="EEECED"/>
                </a:solidFill>
                <a:latin typeface="Fira Sans Light"/>
                <a:ea typeface="+mn-lt"/>
                <a:cs typeface="+mn-lt"/>
              </a:rPr>
              <a:t>par exemple, si vous passez des commandes de cadres de vélo pour une valeur de 100 000 euros, nous contribuons pour un montant identique de 100 000 euros au capital. La valorisation est basée sur la dernière levée de fonds.</a:t>
            </a:r>
            <a:endParaRPr lang="fr-FR" sz="1200">
              <a:solidFill>
                <a:srgbClr val="EEECED"/>
              </a:solidFill>
              <a:latin typeface="Fira Sans Light"/>
              <a:cs typeface="Calibri"/>
            </a:endParaRPr>
          </a:p>
        </p:txBody>
      </p:sp>
      <p:sp>
        <p:nvSpPr>
          <p:cNvPr id="12" name="ZoneTexte 5">
            <a:extLst>
              <a:ext uri="{FF2B5EF4-FFF2-40B4-BE49-F238E27FC236}">
                <a16:creationId xmlns:a16="http://schemas.microsoft.com/office/drawing/2014/main" id="{463FD635-8353-BCBC-3EFA-BCFD1D2B1A80}"/>
              </a:ext>
            </a:extLst>
          </p:cNvPr>
          <p:cNvSpPr txBox="1"/>
          <p:nvPr/>
        </p:nvSpPr>
        <p:spPr>
          <a:xfrm>
            <a:off x="6373091" y="5389431"/>
            <a:ext cx="5260258" cy="617861"/>
          </a:xfrm>
          <a:prstGeom prst="rect">
            <a:avLst/>
          </a:prstGeom>
        </p:spPr>
        <p:txBody>
          <a:bodyPr wrap="square" lIns="91440" tIns="45720" rIns="91440" bIns="45720" rtlCol="0" anchor="t">
            <a:spAutoFit/>
          </a:bodyPr>
          <a:lstStyle/>
          <a:p>
            <a:pPr>
              <a:lnSpc>
                <a:spcPct val="150000"/>
              </a:lnSpc>
            </a:pPr>
            <a:r>
              <a:rPr lang="fr-FR" sz="1200" b="1" dirty="0">
                <a:solidFill>
                  <a:srgbClr val="EEECED"/>
                </a:solidFill>
                <a:latin typeface="Fira Sans Light"/>
                <a:ea typeface="+mn-lt"/>
                <a:cs typeface="+mn-lt"/>
              </a:rPr>
              <a:t>Nous offrons une participation au capital sans apport additionnel en liquidités ou en actifs non monétaires.</a:t>
            </a:r>
            <a:endParaRPr lang="en-US" sz="1200" b="1">
              <a:solidFill>
                <a:srgbClr val="EEECED"/>
              </a:solidFill>
              <a:latin typeface="Fira Sans Light"/>
              <a:cs typeface="Calibri"/>
            </a:endParaRPr>
          </a:p>
        </p:txBody>
      </p:sp>
      <p:pic>
        <p:nvPicPr>
          <p:cNvPr id="21" name="Picture 6">
            <a:extLst>
              <a:ext uri="{FF2B5EF4-FFF2-40B4-BE49-F238E27FC236}">
                <a16:creationId xmlns:a16="http://schemas.microsoft.com/office/drawing/2014/main" id="{0BD1F8A0-19E7-A30A-CC0A-9E35617EAC58}"/>
              </a:ext>
            </a:extLst>
          </p:cNvPr>
          <p:cNvPicPr>
            <a:picLocks noChangeAspect="1"/>
          </p:cNvPicPr>
          <p:nvPr/>
        </p:nvPicPr>
        <p:blipFill>
          <a:blip r:embed="rId4"/>
          <a:stretch>
            <a:fillRect/>
          </a:stretch>
        </p:blipFill>
        <p:spPr>
          <a:xfrm>
            <a:off x="1003721" y="3875793"/>
            <a:ext cx="2347360" cy="460414"/>
          </a:xfrm>
          <a:prstGeom prst="rect">
            <a:avLst/>
          </a:prstGeom>
        </p:spPr>
      </p:pic>
      <p:sp>
        <p:nvSpPr>
          <p:cNvPr id="24" name="TextBox 7">
            <a:extLst>
              <a:ext uri="{FF2B5EF4-FFF2-40B4-BE49-F238E27FC236}">
                <a16:creationId xmlns:a16="http://schemas.microsoft.com/office/drawing/2014/main" id="{FA2736CB-B3F4-C60F-7DCE-9E2452DA6DB7}"/>
              </a:ext>
            </a:extLst>
          </p:cNvPr>
          <p:cNvSpPr txBox="1"/>
          <p:nvPr/>
        </p:nvSpPr>
        <p:spPr>
          <a:xfrm>
            <a:off x="1685109" y="4283642"/>
            <a:ext cx="1676400" cy="333489"/>
          </a:xfrm>
          <a:prstGeom prst="rect">
            <a:avLst/>
          </a:prstGeom>
          <a:noFill/>
        </p:spPr>
        <p:txBody>
          <a:bodyPr rot="0" spcFirstLastPara="0" vertOverflow="overflow" horzOverflow="overflow" vert="horz" wrap="square" lIns="76200" tIns="38100" rIns="76200" bIns="38100" numCol="1" spcCol="0" rtlCol="0" fromWordArt="0" anchor="t" anchorCtr="0" forceAA="0" compatLnSpc="1">
            <a:prstTxWarp prst="textNoShape">
              <a:avLst/>
            </a:prstTxWarp>
            <a:spAutoFit/>
          </a:bodyPr>
          <a:lstStyle/>
          <a:p>
            <a:pPr marL="0" marR="0" lvl="0" indent="0" algn="r" defTabSz="761970" rtl="0" eaLnBrk="1" fontAlgn="auto" latinLnBrk="0" hangingPunct="1">
              <a:lnSpc>
                <a:spcPct val="100000"/>
              </a:lnSpc>
              <a:spcBef>
                <a:spcPts val="0"/>
              </a:spcBef>
              <a:spcAft>
                <a:spcPts val="0"/>
              </a:spcAft>
              <a:buClrTx/>
              <a:buSzTx/>
              <a:buFontTx/>
              <a:buNone/>
              <a:tabLst/>
              <a:defRPr/>
            </a:pPr>
            <a:r>
              <a:rPr lang="en-US" sz="1650">
                <a:solidFill>
                  <a:schemeClr val="bg1"/>
                </a:solidFill>
                <a:latin typeface="Calibri" panose="020F0502020204030204"/>
                <a:cs typeface="Calibri"/>
              </a:rPr>
              <a:t>PACK</a:t>
            </a:r>
            <a:r>
              <a:rPr kumimoji="0" lang="en-US" sz="1650" i="0" u="none" strike="noStrike" kern="1200" cap="none" spc="0" normalizeH="0" baseline="0" noProof="0">
                <a:ln>
                  <a:noFill/>
                </a:ln>
                <a:solidFill>
                  <a:schemeClr val="bg1"/>
                </a:solidFill>
                <a:effectLst/>
                <a:uLnTx/>
                <a:uFillTx/>
                <a:latin typeface="Calibri" panose="020F0502020204030204"/>
                <a:ea typeface="+mn-ea"/>
                <a:cs typeface="Calibri"/>
              </a:rPr>
              <a:t> </a:t>
            </a:r>
            <a:r>
              <a:rPr lang="en-US" sz="1650">
                <a:solidFill>
                  <a:schemeClr val="bg1"/>
                </a:solidFill>
                <a:latin typeface="Calibri" panose="020F0502020204030204"/>
                <a:cs typeface="Calibri"/>
              </a:rPr>
              <a:t>INVEST</a:t>
            </a:r>
            <a:endParaRPr lang="en-US" sz="1650" i="0" u="none" strike="noStrike" kern="1200" cap="none" spc="0" normalizeH="0" baseline="0" noProof="0">
              <a:ln>
                <a:noFill/>
              </a:ln>
              <a:solidFill>
                <a:schemeClr val="bg1"/>
              </a:solidFill>
              <a:effectLst/>
              <a:uLnTx/>
              <a:uFillTx/>
              <a:latin typeface="+mn-ea"/>
            </a:endParaRPr>
          </a:p>
        </p:txBody>
      </p:sp>
      <p:grpSp>
        <p:nvGrpSpPr>
          <p:cNvPr id="3" name="Group 2">
            <a:extLst>
              <a:ext uri="{FF2B5EF4-FFF2-40B4-BE49-F238E27FC236}">
                <a16:creationId xmlns:a16="http://schemas.microsoft.com/office/drawing/2014/main" id="{E1BD6BF6-A164-CC4B-769A-7275145E356C}"/>
              </a:ext>
            </a:extLst>
          </p:cNvPr>
          <p:cNvGrpSpPr/>
          <p:nvPr/>
        </p:nvGrpSpPr>
        <p:grpSpPr>
          <a:xfrm>
            <a:off x="4933206" y="1042568"/>
            <a:ext cx="1167740" cy="1721921"/>
            <a:chOff x="4933207" y="826324"/>
            <a:chExt cx="1167740" cy="1721921"/>
          </a:xfrm>
        </p:grpSpPr>
        <p:sp>
          <p:nvSpPr>
            <p:cNvPr id="33" name="Rectangle 32">
              <a:extLst>
                <a:ext uri="{FF2B5EF4-FFF2-40B4-BE49-F238E27FC236}">
                  <a16:creationId xmlns:a16="http://schemas.microsoft.com/office/drawing/2014/main" id="{EB9D2CD2-9967-D4F0-20A6-BC58F4E83811}"/>
                </a:ext>
              </a:extLst>
            </p:cNvPr>
            <p:cNvSpPr/>
            <p:nvPr/>
          </p:nvSpPr>
          <p:spPr>
            <a:xfrm>
              <a:off x="4933207" y="826324"/>
              <a:ext cx="1167740" cy="17219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a:extLst>
                <a:ext uri="{FF2B5EF4-FFF2-40B4-BE49-F238E27FC236}">
                  <a16:creationId xmlns:a16="http://schemas.microsoft.com/office/drawing/2014/main" id="{C60A19B7-C700-A2A7-63A0-1626C915A04C}"/>
                </a:ext>
              </a:extLst>
            </p:cNvPr>
            <p:cNvPicPr>
              <a:picLocks noChangeAspect="1"/>
            </p:cNvPicPr>
            <p:nvPr/>
          </p:nvPicPr>
          <p:blipFill>
            <a:blip r:embed="rId5"/>
            <a:stretch>
              <a:fillRect/>
            </a:stretch>
          </p:blipFill>
          <p:spPr>
            <a:xfrm>
              <a:off x="5165765" y="1340921"/>
              <a:ext cx="698030" cy="700645"/>
            </a:xfrm>
            <a:prstGeom prst="rect">
              <a:avLst/>
            </a:prstGeom>
          </p:spPr>
        </p:pic>
      </p:grpSp>
      <p:grpSp>
        <p:nvGrpSpPr>
          <p:cNvPr id="11" name="Group 10">
            <a:extLst>
              <a:ext uri="{FF2B5EF4-FFF2-40B4-BE49-F238E27FC236}">
                <a16:creationId xmlns:a16="http://schemas.microsoft.com/office/drawing/2014/main" id="{1C7E6B1B-F6FB-FFF2-6E71-A9775D730038}"/>
              </a:ext>
            </a:extLst>
          </p:cNvPr>
          <p:cNvGrpSpPr/>
          <p:nvPr/>
        </p:nvGrpSpPr>
        <p:grpSpPr>
          <a:xfrm>
            <a:off x="4933206" y="4822879"/>
            <a:ext cx="1167740" cy="1721921"/>
            <a:chOff x="4933206" y="4606635"/>
            <a:chExt cx="1167740" cy="1721921"/>
          </a:xfrm>
        </p:grpSpPr>
        <p:sp>
          <p:nvSpPr>
            <p:cNvPr id="36" name="Rectangle 35">
              <a:extLst>
                <a:ext uri="{FF2B5EF4-FFF2-40B4-BE49-F238E27FC236}">
                  <a16:creationId xmlns:a16="http://schemas.microsoft.com/office/drawing/2014/main" id="{B81D8EF4-E29C-AA00-BF86-BD78EF6CB1CA}"/>
                </a:ext>
              </a:extLst>
            </p:cNvPr>
            <p:cNvSpPr/>
            <p:nvPr/>
          </p:nvSpPr>
          <p:spPr>
            <a:xfrm>
              <a:off x="4933206" y="4606635"/>
              <a:ext cx="1167740" cy="17219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a:extLst>
                <a:ext uri="{FF2B5EF4-FFF2-40B4-BE49-F238E27FC236}">
                  <a16:creationId xmlns:a16="http://schemas.microsoft.com/office/drawing/2014/main" id="{FABDF5DF-4F84-A634-D918-EE23E12A1D2D}"/>
                </a:ext>
              </a:extLst>
            </p:cNvPr>
            <p:cNvPicPr>
              <a:picLocks noChangeAspect="1"/>
            </p:cNvPicPr>
            <p:nvPr/>
          </p:nvPicPr>
          <p:blipFill>
            <a:blip r:embed="rId6"/>
            <a:stretch>
              <a:fillRect/>
            </a:stretch>
          </p:blipFill>
          <p:spPr>
            <a:xfrm>
              <a:off x="5051959" y="5037115"/>
              <a:ext cx="925640" cy="868879"/>
            </a:xfrm>
            <a:prstGeom prst="rect">
              <a:avLst/>
            </a:prstGeom>
          </p:spPr>
        </p:pic>
      </p:grpSp>
      <p:grpSp>
        <p:nvGrpSpPr>
          <p:cNvPr id="9" name="Group 8">
            <a:extLst>
              <a:ext uri="{FF2B5EF4-FFF2-40B4-BE49-F238E27FC236}">
                <a16:creationId xmlns:a16="http://schemas.microsoft.com/office/drawing/2014/main" id="{549D19B2-AE81-95DB-621E-7F3DAE0E7226}"/>
              </a:ext>
            </a:extLst>
          </p:cNvPr>
          <p:cNvGrpSpPr/>
          <p:nvPr/>
        </p:nvGrpSpPr>
        <p:grpSpPr>
          <a:xfrm>
            <a:off x="4933206" y="2922827"/>
            <a:ext cx="1167740" cy="1721921"/>
            <a:chOff x="4933207" y="2706583"/>
            <a:chExt cx="1167740" cy="1721921"/>
          </a:xfrm>
        </p:grpSpPr>
        <p:sp>
          <p:nvSpPr>
            <p:cNvPr id="34" name="Rectangle 33">
              <a:extLst>
                <a:ext uri="{FF2B5EF4-FFF2-40B4-BE49-F238E27FC236}">
                  <a16:creationId xmlns:a16="http://schemas.microsoft.com/office/drawing/2014/main" id="{290E236F-AAA9-C48E-C0CF-A1EDDBF12AC9}"/>
                </a:ext>
              </a:extLst>
            </p:cNvPr>
            <p:cNvSpPr/>
            <p:nvPr/>
          </p:nvSpPr>
          <p:spPr>
            <a:xfrm>
              <a:off x="4933207" y="2706583"/>
              <a:ext cx="1167740" cy="17219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a:extLst>
                <a:ext uri="{FF2B5EF4-FFF2-40B4-BE49-F238E27FC236}">
                  <a16:creationId xmlns:a16="http://schemas.microsoft.com/office/drawing/2014/main" id="{95CCAE32-7E0A-E6D2-0CCA-B83A8790AF3E}"/>
                </a:ext>
              </a:extLst>
            </p:cNvPr>
            <p:cNvPicPr>
              <a:picLocks noChangeAspect="1"/>
            </p:cNvPicPr>
            <p:nvPr/>
          </p:nvPicPr>
          <p:blipFill>
            <a:blip r:embed="rId7"/>
            <a:stretch>
              <a:fillRect/>
            </a:stretch>
          </p:blipFill>
          <p:spPr>
            <a:xfrm>
              <a:off x="5131129" y="3196440"/>
              <a:ext cx="767303" cy="740229"/>
            </a:xfrm>
            <a:prstGeom prst="rect">
              <a:avLst/>
            </a:prstGeom>
          </p:spPr>
        </p:pic>
      </p:grpSp>
      <p:pic>
        <p:nvPicPr>
          <p:cNvPr id="14" name="Picture 8">
            <a:extLst>
              <a:ext uri="{FF2B5EF4-FFF2-40B4-BE49-F238E27FC236}">
                <a16:creationId xmlns:a16="http://schemas.microsoft.com/office/drawing/2014/main" id="{E374C568-729A-66BC-B7DE-1DD5D92F27D1}"/>
              </a:ext>
            </a:extLst>
          </p:cNvPr>
          <p:cNvPicPr>
            <a:picLocks noChangeAspect="1"/>
          </p:cNvPicPr>
          <p:nvPr/>
        </p:nvPicPr>
        <p:blipFill>
          <a:blip r:embed="rId4"/>
          <a:stretch>
            <a:fillRect/>
          </a:stretch>
        </p:blipFill>
        <p:spPr>
          <a:xfrm>
            <a:off x="10945486" y="6431514"/>
            <a:ext cx="972194" cy="191397"/>
          </a:xfrm>
          <a:prstGeom prst="rect">
            <a:avLst/>
          </a:prstGeom>
        </p:spPr>
      </p:pic>
      <p:sp>
        <p:nvSpPr>
          <p:cNvPr id="16" name="TextBox 10">
            <a:extLst>
              <a:ext uri="{FF2B5EF4-FFF2-40B4-BE49-F238E27FC236}">
                <a16:creationId xmlns:a16="http://schemas.microsoft.com/office/drawing/2014/main" id="{7507305B-9F41-CCF3-5C59-DCA57A1B8B51}"/>
              </a:ext>
            </a:extLst>
          </p:cNvPr>
          <p:cNvSpPr txBox="1"/>
          <p:nvPr/>
        </p:nvSpPr>
        <p:spPr>
          <a:xfrm>
            <a:off x="10965278" y="6626404"/>
            <a:ext cx="1013362" cy="230832"/>
          </a:xfrm>
          <a:prstGeom prst="rect">
            <a:avLst/>
          </a:prstGeom>
          <a:noFill/>
        </p:spPr>
        <p:txBody>
          <a:bodyPr rot="0" spcFirstLastPara="0" vertOverflow="overflow" horzOverflow="overflow" vert="horz" wrap="square" lIns="76200" tIns="38100" rIns="76200" bIns="38100" numCol="1" spcCol="0" rtlCol="0" fromWordArt="0" anchor="t" anchorCtr="0" forceAA="0" compatLnSpc="1">
            <a:prstTxWarp prst="textNoShape">
              <a:avLst/>
            </a:prstTxWarp>
            <a:spAutoFit/>
          </a:bodyPr>
          <a:lstStyle/>
          <a:p>
            <a:pPr algn="r" defTabSz="761970"/>
            <a:r>
              <a:rPr lang="en-US" sz="1000">
                <a:solidFill>
                  <a:srgbClr val="EEEEEE"/>
                </a:solidFill>
                <a:latin typeface="Calibri" panose="020F0502020204030204"/>
                <a:cs typeface="Calibri"/>
              </a:rPr>
              <a:t>TECH&amp;FACTORY</a:t>
            </a:r>
            <a:endParaRPr lang="en-US" sz="1000">
              <a:solidFill>
                <a:prstClr val="black"/>
              </a:solidFill>
              <a:latin typeface="Calibri" panose="020F0502020204030204"/>
              <a:ea typeface="Calibri"/>
              <a:cs typeface="Calibri"/>
            </a:endParaRPr>
          </a:p>
        </p:txBody>
      </p:sp>
      <p:sp>
        <p:nvSpPr>
          <p:cNvPr id="10" name="ZoneTexte 9">
            <a:extLst>
              <a:ext uri="{FF2B5EF4-FFF2-40B4-BE49-F238E27FC236}">
                <a16:creationId xmlns:a16="http://schemas.microsoft.com/office/drawing/2014/main" id="{E32E4B74-2A58-9CAC-9D43-6066E11DD8F6}"/>
              </a:ext>
            </a:extLst>
          </p:cNvPr>
          <p:cNvSpPr txBox="1"/>
          <p:nvPr/>
        </p:nvSpPr>
        <p:spPr>
          <a:xfrm>
            <a:off x="4829472" y="6562316"/>
            <a:ext cx="5745892" cy="246221"/>
          </a:xfrm>
          <a:prstGeom prst="rect">
            <a:avLst/>
          </a:prstGeom>
          <a:noFill/>
        </p:spPr>
        <p:txBody>
          <a:bodyPr wrap="square" lIns="91440" tIns="45720" rIns="91440" bIns="45720" anchor="t">
            <a:spAutoFit/>
          </a:bodyPr>
          <a:lstStyle/>
          <a:p>
            <a:r>
              <a:rPr lang="fr-FR" sz="1000" b="1" dirty="0">
                <a:solidFill>
                  <a:schemeClr val="bg1"/>
                </a:solidFill>
                <a:latin typeface="Calibri"/>
                <a:ea typeface="Roboto Medium"/>
                <a:cs typeface="Roboto Medium"/>
              </a:rPr>
              <a:t>Investissement soumis à conditions et réservé aux abonnés "pack PROD"</a:t>
            </a:r>
            <a:endParaRPr lang="fr-FR" sz="1000" dirty="0">
              <a:solidFill>
                <a:schemeClr val="bg1"/>
              </a:solidFill>
            </a:endParaRPr>
          </a:p>
        </p:txBody>
      </p:sp>
      <p:sp>
        <p:nvSpPr>
          <p:cNvPr id="7" name="ZoneTexte 6">
            <a:extLst>
              <a:ext uri="{FF2B5EF4-FFF2-40B4-BE49-F238E27FC236}">
                <a16:creationId xmlns:a16="http://schemas.microsoft.com/office/drawing/2014/main" id="{62F9616F-00DA-ADAE-79DF-300FCC79F085}"/>
              </a:ext>
            </a:extLst>
          </p:cNvPr>
          <p:cNvSpPr txBox="1"/>
          <p:nvPr/>
        </p:nvSpPr>
        <p:spPr>
          <a:xfrm>
            <a:off x="4940643" y="224481"/>
            <a:ext cx="6862119" cy="7053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fr-FR" sz="1400" dirty="0">
                <a:solidFill>
                  <a:srgbClr val="EDEDED"/>
                </a:solidFill>
                <a:latin typeface="Fira Sans Light"/>
              </a:rPr>
              <a:t>Tous les projets sont évalués selon une matrice prenant en compte des critères de maturité du projet, de viabilité financière et de faisabilité technique. </a:t>
            </a:r>
            <a:endParaRPr lang="fr-FR"/>
          </a:p>
        </p:txBody>
      </p:sp>
    </p:spTree>
    <p:extLst>
      <p:ext uri="{BB962C8B-B14F-4D97-AF65-F5344CB8AC3E}">
        <p14:creationId xmlns:p14="http://schemas.microsoft.com/office/powerpoint/2010/main" val="822895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91371909-2034-BF4B-647A-AE00EBD0CE83}"/>
              </a:ext>
            </a:extLst>
          </p:cNvPr>
          <p:cNvPicPr>
            <a:picLocks noChangeAspect="1"/>
          </p:cNvPicPr>
          <p:nvPr/>
        </p:nvPicPr>
        <p:blipFill>
          <a:blip r:embed="rId3"/>
          <a:stretch>
            <a:fillRect/>
          </a:stretch>
        </p:blipFill>
        <p:spPr>
          <a:xfrm>
            <a:off x="7545597" y="-14716"/>
            <a:ext cx="4646403" cy="6887432"/>
          </a:xfrm>
          <a:prstGeom prst="rect">
            <a:avLst/>
          </a:prstGeom>
        </p:spPr>
      </p:pic>
      <p:pic>
        <p:nvPicPr>
          <p:cNvPr id="9" name="Picture 8">
            <a:extLst>
              <a:ext uri="{FF2B5EF4-FFF2-40B4-BE49-F238E27FC236}">
                <a16:creationId xmlns:a16="http://schemas.microsoft.com/office/drawing/2014/main" id="{7D47D050-7A75-9CD4-6DDA-4CCE6A7DE301}"/>
              </a:ext>
            </a:extLst>
          </p:cNvPr>
          <p:cNvPicPr>
            <a:picLocks noChangeAspect="1"/>
          </p:cNvPicPr>
          <p:nvPr/>
        </p:nvPicPr>
        <p:blipFill>
          <a:blip r:embed="rId4"/>
          <a:stretch>
            <a:fillRect/>
          </a:stretch>
        </p:blipFill>
        <p:spPr>
          <a:xfrm>
            <a:off x="10302240" y="6108697"/>
            <a:ext cx="1615440" cy="320046"/>
          </a:xfrm>
          <a:prstGeom prst="rect">
            <a:avLst/>
          </a:prstGeom>
        </p:spPr>
      </p:pic>
      <p:sp>
        <p:nvSpPr>
          <p:cNvPr id="11" name="TextBox 10">
            <a:extLst>
              <a:ext uri="{FF2B5EF4-FFF2-40B4-BE49-F238E27FC236}">
                <a16:creationId xmlns:a16="http://schemas.microsoft.com/office/drawing/2014/main" id="{CF7989FD-4705-DFF2-EFFA-3D5BFF432A9B}"/>
              </a:ext>
            </a:extLst>
          </p:cNvPr>
          <p:cNvSpPr txBox="1"/>
          <p:nvPr/>
        </p:nvSpPr>
        <p:spPr>
          <a:xfrm>
            <a:off x="10363200" y="6372860"/>
            <a:ext cx="1615440" cy="333489"/>
          </a:xfrm>
          <a:prstGeom prst="rect">
            <a:avLst/>
          </a:prstGeom>
          <a:noFill/>
        </p:spPr>
        <p:txBody>
          <a:bodyPr rot="0" spcFirstLastPara="0" vertOverflow="overflow" horzOverflow="overflow" vert="horz" wrap="square" lIns="76200" tIns="38100" rIns="76200" bIns="38100" numCol="1" spcCol="0" rtlCol="0" fromWordArt="0" anchor="t" anchorCtr="0" forceAA="0" compatLnSpc="1">
            <a:prstTxWarp prst="textNoShape">
              <a:avLst/>
            </a:prstTxWarp>
            <a:spAutoFit/>
          </a:bodyPr>
          <a:lstStyle/>
          <a:p>
            <a:pPr marL="0" marR="0" lvl="0" indent="0" algn="r" defTabSz="761970" rtl="0" eaLnBrk="1" fontAlgn="auto" latinLnBrk="0" hangingPunct="1">
              <a:lnSpc>
                <a:spcPct val="100000"/>
              </a:lnSpc>
              <a:spcBef>
                <a:spcPts val="0"/>
              </a:spcBef>
              <a:spcAft>
                <a:spcPts val="0"/>
              </a:spcAft>
              <a:buClrTx/>
              <a:buSzTx/>
              <a:buFontTx/>
              <a:buNone/>
              <a:tabLst/>
              <a:defRPr/>
            </a:pPr>
            <a:r>
              <a:rPr kumimoji="0" lang="en-US" sz="1667" b="0" i="0" u="none" strike="noStrike" kern="1200" cap="none" spc="0" normalizeH="0" baseline="0" noProof="0">
                <a:ln>
                  <a:noFill/>
                </a:ln>
                <a:solidFill>
                  <a:prstClr val="white"/>
                </a:solidFill>
                <a:effectLst/>
                <a:uLnTx/>
                <a:uFillTx/>
                <a:latin typeface="Calibri" panose="020F0502020204030204"/>
                <a:ea typeface="+mn-ea"/>
                <a:cs typeface="Calibri"/>
              </a:rPr>
              <a:t>TECH&amp;FACTORY</a:t>
            </a:r>
            <a:endParaRPr kumimoji="0" lang="en-US"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 2">
            <a:extLst>
              <a:ext uri="{FF2B5EF4-FFF2-40B4-BE49-F238E27FC236}">
                <a16:creationId xmlns:a16="http://schemas.microsoft.com/office/drawing/2014/main" id="{7733E03C-2C60-D997-3A70-2B1F5762AC05}"/>
              </a:ext>
            </a:extLst>
          </p:cNvPr>
          <p:cNvSpPr/>
          <p:nvPr/>
        </p:nvSpPr>
        <p:spPr>
          <a:xfrm>
            <a:off x="563132" y="260839"/>
            <a:ext cx="6231334" cy="2082998"/>
          </a:xfrm>
          <a:prstGeom prst="rect">
            <a:avLst/>
          </a:prstGeom>
          <a:noFill/>
          <a:ln/>
        </p:spPr>
        <p:txBody>
          <a:bodyPr wrap="square" lIns="76200" tIns="38100" rIns="76200" bIns="38100" rtlCol="0" anchor="t"/>
          <a:lstStyle/>
          <a:p>
            <a:pPr defTabSz="761970">
              <a:lnSpc>
                <a:spcPts val="5467"/>
              </a:lnSpc>
            </a:pPr>
            <a:r>
              <a:rPr lang="fr-FR" sz="3333" b="1">
                <a:latin typeface="Roboto"/>
                <a:ea typeface="Poppins" pitchFamily="34" charset="-122"/>
                <a:cs typeface="Poppins"/>
              </a:rPr>
              <a:t>_ MERCI </a:t>
            </a:r>
          </a:p>
          <a:p>
            <a:pPr defTabSz="761970">
              <a:lnSpc>
                <a:spcPts val="5467"/>
              </a:lnSpc>
            </a:pPr>
            <a:endParaRPr lang="fr-FR" sz="3333" b="1">
              <a:latin typeface="Roboto"/>
              <a:ea typeface="Roboto"/>
              <a:cs typeface="Poppins"/>
            </a:endParaRPr>
          </a:p>
          <a:p>
            <a:pPr defTabSz="761970">
              <a:lnSpc>
                <a:spcPts val="5467"/>
              </a:lnSpc>
            </a:pPr>
            <a:r>
              <a:rPr lang="fr-FR" sz="3333" b="1">
                <a:latin typeface="Roboto"/>
                <a:ea typeface="Roboto"/>
                <a:cs typeface="Poppins"/>
              </a:rPr>
              <a:t>Avez-vous des Questions ?</a:t>
            </a:r>
          </a:p>
        </p:txBody>
      </p:sp>
      <p:sp>
        <p:nvSpPr>
          <p:cNvPr id="3" name="ZoneTexte 2">
            <a:extLst>
              <a:ext uri="{FF2B5EF4-FFF2-40B4-BE49-F238E27FC236}">
                <a16:creationId xmlns:a16="http://schemas.microsoft.com/office/drawing/2014/main" id="{1355FC36-D44B-5117-8003-30D7FB7DB8B4}"/>
              </a:ext>
            </a:extLst>
          </p:cNvPr>
          <p:cNvSpPr txBox="1"/>
          <p:nvPr/>
        </p:nvSpPr>
        <p:spPr>
          <a:xfrm>
            <a:off x="3487993" y="3704748"/>
            <a:ext cx="4203934" cy="2551148"/>
          </a:xfrm>
          <a:prstGeom prst="rect">
            <a:avLst/>
          </a:prstGeom>
          <a:noFill/>
        </p:spPr>
        <p:txBody>
          <a:bodyPr wrap="square">
            <a:spAutoFit/>
          </a:bodyPr>
          <a:lstStyle/>
          <a:p>
            <a:pPr marL="16510" marR="608330">
              <a:lnSpc>
                <a:spcPct val="150000"/>
              </a:lnSpc>
              <a:spcBef>
                <a:spcPts val="133"/>
              </a:spcBef>
            </a:pPr>
            <a:r>
              <a:rPr lang="fr-FR" sz="1200" b="1" i="1" spc="-7">
                <a:solidFill>
                  <a:srgbClr val="EB5C18"/>
                </a:solidFill>
                <a:latin typeface="Arial"/>
                <a:cs typeface="Arial"/>
              </a:rPr>
              <a:t>MAGMA</a:t>
            </a:r>
            <a:r>
              <a:rPr lang="fr-FR" sz="1200" b="1" i="1" spc="-7">
                <a:solidFill>
                  <a:srgbClr val="1B3256"/>
                </a:solidFill>
                <a:latin typeface="Arial"/>
                <a:cs typeface="Arial"/>
              </a:rPr>
              <a:t> </a:t>
            </a:r>
            <a:r>
              <a:rPr lang="fr-FR" sz="1200" i="1" spc="-7">
                <a:solidFill>
                  <a:srgbClr val="1B3256"/>
                </a:solidFill>
                <a:latin typeface="Arial"/>
                <a:cs typeface="Arial"/>
              </a:rPr>
              <a:t>offre une </a:t>
            </a:r>
            <a:r>
              <a:rPr lang="fr-FR" sz="1200" u="sng">
                <a:uFill>
                  <a:solidFill>
                    <a:srgbClr val="EB5C18"/>
                  </a:solidFill>
                </a:uFill>
                <a:latin typeface="Arial"/>
                <a:cs typeface="Arial"/>
              </a:rPr>
              <a:t>solution ‘clés en main’ aux startups &amp; industriels</a:t>
            </a:r>
            <a:r>
              <a:rPr lang="fr-FR" sz="1200" i="1" spc="-7">
                <a:solidFill>
                  <a:srgbClr val="1B3256"/>
                </a:solidFill>
                <a:latin typeface="Arial"/>
                <a:cs typeface="Arial"/>
              </a:rPr>
              <a:t> qui veulent mettre rapidement un nouveau produit sur le marché. </a:t>
            </a:r>
            <a:r>
              <a:rPr lang="fr-FR" sz="1200" u="sng">
                <a:uFill>
                  <a:solidFill>
                    <a:srgbClr val="EB5C18"/>
                  </a:solidFill>
                </a:uFill>
                <a:latin typeface="Arial"/>
                <a:cs typeface="Arial"/>
              </a:rPr>
              <a:t>Nous contrôlons les risques industriels, et limitons les besoins capitalistiques</a:t>
            </a:r>
            <a:r>
              <a:rPr lang="fr-FR" sz="1200" i="1" spc="-7">
                <a:solidFill>
                  <a:srgbClr val="1B3256"/>
                </a:solidFill>
                <a:latin typeface="Arial"/>
                <a:cs typeface="Arial"/>
              </a:rPr>
              <a:t>, en mettant notre outil industriel moderne au service du projet. Cette proposition globale, et ce positionnement est unique en France</a:t>
            </a:r>
            <a:br>
              <a:rPr lang="fr-FR" sz="1200" i="1" spc="-7">
                <a:solidFill>
                  <a:srgbClr val="1B3256"/>
                </a:solidFill>
                <a:latin typeface="Arial"/>
                <a:cs typeface="Arial"/>
              </a:rPr>
            </a:br>
            <a:r>
              <a:rPr lang="fr-FR" sz="1200" i="1" spc="-7">
                <a:solidFill>
                  <a:srgbClr val="1B3256"/>
                </a:solidFill>
                <a:latin typeface="Arial"/>
                <a:cs typeface="Arial"/>
              </a:rPr>
              <a:t> </a:t>
            </a:r>
            <a:r>
              <a:rPr lang="fr-FR" sz="1200" b="1" spc="-7">
                <a:solidFill>
                  <a:srgbClr val="EB5C18"/>
                </a:solidFill>
                <a:latin typeface="Arial"/>
                <a:cs typeface="Arial"/>
              </a:rPr>
              <a:t>Philippe Rivière</a:t>
            </a:r>
            <a:r>
              <a:rPr lang="fr-FR" sz="1200" spc="-7">
                <a:solidFill>
                  <a:srgbClr val="EB5C18"/>
                </a:solidFill>
                <a:latin typeface="Arial"/>
                <a:cs typeface="Arial"/>
              </a:rPr>
              <a:t>, CEO ACI Groupe</a:t>
            </a:r>
          </a:p>
        </p:txBody>
      </p:sp>
      <p:sp>
        <p:nvSpPr>
          <p:cNvPr id="6" name="ZoneTexte 5">
            <a:extLst>
              <a:ext uri="{FF2B5EF4-FFF2-40B4-BE49-F238E27FC236}">
                <a16:creationId xmlns:a16="http://schemas.microsoft.com/office/drawing/2014/main" id="{C94FA009-0F82-C609-A237-25F63941C5E5}"/>
              </a:ext>
            </a:extLst>
          </p:cNvPr>
          <p:cNvSpPr txBox="1"/>
          <p:nvPr/>
        </p:nvSpPr>
        <p:spPr>
          <a:xfrm>
            <a:off x="4731449" y="5242627"/>
            <a:ext cx="300498" cy="820674"/>
          </a:xfrm>
          <a:prstGeom prst="rect">
            <a:avLst/>
          </a:prstGeom>
          <a:noFill/>
        </p:spPr>
        <p:txBody>
          <a:bodyPr wrap="square">
            <a:spAutoFit/>
          </a:bodyPr>
          <a:lstStyle/>
          <a:p>
            <a:pPr marL="16510" marR="608330">
              <a:lnSpc>
                <a:spcPct val="150000"/>
              </a:lnSpc>
              <a:spcBef>
                <a:spcPts val="133"/>
              </a:spcBef>
            </a:pPr>
            <a:r>
              <a:rPr lang="fr-FR" sz="3600" b="1" i="1" spc="-7">
                <a:solidFill>
                  <a:srgbClr val="EB5C18"/>
                </a:solidFill>
                <a:latin typeface="Arial"/>
                <a:cs typeface="Arial"/>
              </a:rPr>
              <a:t>»</a:t>
            </a:r>
          </a:p>
        </p:txBody>
      </p:sp>
      <p:sp>
        <p:nvSpPr>
          <p:cNvPr id="7" name="ZoneTexte 6">
            <a:extLst>
              <a:ext uri="{FF2B5EF4-FFF2-40B4-BE49-F238E27FC236}">
                <a16:creationId xmlns:a16="http://schemas.microsoft.com/office/drawing/2014/main" id="{E669ED1E-C660-6B66-D280-D0E729172B39}"/>
              </a:ext>
            </a:extLst>
          </p:cNvPr>
          <p:cNvSpPr txBox="1"/>
          <p:nvPr/>
        </p:nvSpPr>
        <p:spPr>
          <a:xfrm rot="10800000">
            <a:off x="3378301" y="3618166"/>
            <a:ext cx="300498" cy="820674"/>
          </a:xfrm>
          <a:prstGeom prst="rect">
            <a:avLst/>
          </a:prstGeom>
          <a:noFill/>
        </p:spPr>
        <p:txBody>
          <a:bodyPr wrap="square">
            <a:spAutoFit/>
          </a:bodyPr>
          <a:lstStyle/>
          <a:p>
            <a:pPr marL="16510" marR="608330">
              <a:lnSpc>
                <a:spcPct val="150000"/>
              </a:lnSpc>
              <a:spcBef>
                <a:spcPts val="133"/>
              </a:spcBef>
            </a:pPr>
            <a:r>
              <a:rPr lang="fr-FR" sz="3600" b="1" i="1" spc="-7">
                <a:solidFill>
                  <a:srgbClr val="EB5C18"/>
                </a:solidFill>
                <a:latin typeface="Arial"/>
                <a:cs typeface="Arial"/>
              </a:rPr>
              <a:t>»</a:t>
            </a:r>
          </a:p>
        </p:txBody>
      </p:sp>
    </p:spTree>
    <p:extLst>
      <p:ext uri="{BB962C8B-B14F-4D97-AF65-F5344CB8AC3E}">
        <p14:creationId xmlns:p14="http://schemas.microsoft.com/office/powerpoint/2010/main" val="3493133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pic>
        <p:nvPicPr>
          <p:cNvPr id="7" name="Picture 8" descr="Une image contenant capture d’écran, noir, Graphique&#10;&#10;Description générée automatiquement">
            <a:extLst>
              <a:ext uri="{FF2B5EF4-FFF2-40B4-BE49-F238E27FC236}">
                <a16:creationId xmlns:a16="http://schemas.microsoft.com/office/drawing/2014/main" id="{19E9DF0A-68D1-2003-9DC0-4CE106608EE0}"/>
              </a:ext>
            </a:extLst>
          </p:cNvPr>
          <p:cNvPicPr>
            <a:picLocks noChangeAspect="1"/>
          </p:cNvPicPr>
          <p:nvPr/>
        </p:nvPicPr>
        <p:blipFill>
          <a:blip r:embed="rId2"/>
          <a:stretch>
            <a:fillRect/>
          </a:stretch>
        </p:blipFill>
        <p:spPr>
          <a:xfrm>
            <a:off x="10352372" y="6078531"/>
            <a:ext cx="1615440" cy="300168"/>
          </a:xfrm>
          <a:prstGeom prst="rect">
            <a:avLst/>
          </a:prstGeom>
        </p:spPr>
      </p:pic>
      <p:sp>
        <p:nvSpPr>
          <p:cNvPr id="14" name="TextBox 10">
            <a:extLst>
              <a:ext uri="{FF2B5EF4-FFF2-40B4-BE49-F238E27FC236}">
                <a16:creationId xmlns:a16="http://schemas.microsoft.com/office/drawing/2014/main" id="{A2CEC925-9888-2A0E-CD1D-23C53F0DC347}"/>
              </a:ext>
            </a:extLst>
          </p:cNvPr>
          <p:cNvSpPr txBox="1"/>
          <p:nvPr/>
        </p:nvSpPr>
        <p:spPr>
          <a:xfrm>
            <a:off x="10302240" y="6332755"/>
            <a:ext cx="1676400" cy="333489"/>
          </a:xfrm>
          <a:prstGeom prst="rect">
            <a:avLst/>
          </a:prstGeom>
          <a:noFill/>
        </p:spPr>
        <p:txBody>
          <a:bodyPr rot="0" spcFirstLastPara="0" vertOverflow="overflow" horzOverflow="overflow" vert="horz" wrap="square" lIns="76200" tIns="38100" rIns="76200" bIns="38100" numCol="1" spcCol="0" rtlCol="0" fromWordArt="0" anchor="t" anchorCtr="0" forceAA="0" compatLnSpc="1">
            <a:prstTxWarp prst="textNoShape">
              <a:avLst/>
            </a:prstTxWarp>
            <a:spAutoFit/>
          </a:bodyPr>
          <a:lstStyle/>
          <a:p>
            <a:pPr algn="r" defTabSz="761970"/>
            <a:r>
              <a:rPr lang="en-US" sz="1650" dirty="0">
                <a:latin typeface="Calibri" panose="020F0502020204030204"/>
                <a:cs typeface="Calibri"/>
              </a:rPr>
              <a:t>TECH&amp;FACTORY</a:t>
            </a:r>
            <a:endParaRPr lang="en-US" sz="1650">
              <a:latin typeface="Calibri" panose="020F0502020204030204"/>
              <a:cs typeface="Calibri"/>
            </a:endParaRPr>
          </a:p>
        </p:txBody>
      </p:sp>
      <p:sp>
        <p:nvSpPr>
          <p:cNvPr id="13" name="object 9">
            <a:extLst>
              <a:ext uri="{FF2B5EF4-FFF2-40B4-BE49-F238E27FC236}">
                <a16:creationId xmlns:a16="http://schemas.microsoft.com/office/drawing/2014/main" id="{DAD4C66A-1338-1673-A104-D10DBC4F1749}"/>
              </a:ext>
            </a:extLst>
          </p:cNvPr>
          <p:cNvSpPr txBox="1">
            <a:spLocks/>
          </p:cNvSpPr>
          <p:nvPr/>
        </p:nvSpPr>
        <p:spPr>
          <a:xfrm>
            <a:off x="318985" y="342226"/>
            <a:ext cx="5030869" cy="369802"/>
          </a:xfrm>
          <a:prstGeom prst="rect">
            <a:avLst/>
          </a:prstGeom>
        </p:spPr>
        <p:txBody>
          <a:bodyPr vert="horz" wrap="square" lIns="0" tIns="8086" rIns="0" bIns="0" rtlCol="0" anchor="ctr">
            <a:spAutoFit/>
          </a:bodyPr>
          <a:lstStyle>
            <a:defPPr>
              <a:defRPr lang="en-US"/>
            </a:defPPr>
            <a:lvl1pPr marL="0" algn="l" defTabSz="554492" rtl="0" eaLnBrk="1" latinLnBrk="0" hangingPunct="1">
              <a:lnSpc>
                <a:spcPct val="90000"/>
              </a:lnSpc>
              <a:spcBef>
                <a:spcPct val="0"/>
              </a:spcBef>
              <a:buNone/>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marL="7620" marR="2540">
              <a:lnSpc>
                <a:spcPct val="100000"/>
              </a:lnSpc>
              <a:spcBef>
                <a:spcPts val="64"/>
              </a:spcBef>
            </a:pPr>
            <a:r>
              <a:rPr lang="fr-FR" sz="2350" b="1" spc="-82" dirty="0">
                <a:solidFill>
                  <a:srgbClr val="231F20"/>
                </a:solidFill>
                <a:latin typeface="Trebuchet MS"/>
              </a:rPr>
              <a:t>NOS CERTIFICATIONS</a:t>
            </a:r>
            <a:endParaRPr lang="fr-FR"/>
          </a:p>
        </p:txBody>
      </p:sp>
      <p:sp>
        <p:nvSpPr>
          <p:cNvPr id="36" name="object 41">
            <a:extLst>
              <a:ext uri="{FF2B5EF4-FFF2-40B4-BE49-F238E27FC236}">
                <a16:creationId xmlns:a16="http://schemas.microsoft.com/office/drawing/2014/main" id="{9633FB9A-7F7A-A08D-6712-EFF7699C2570}"/>
              </a:ext>
            </a:extLst>
          </p:cNvPr>
          <p:cNvSpPr/>
          <p:nvPr/>
        </p:nvSpPr>
        <p:spPr>
          <a:xfrm>
            <a:off x="-64531" y="1449883"/>
            <a:ext cx="2985346" cy="2633705"/>
          </a:xfrm>
          <a:custGeom>
            <a:avLst/>
            <a:gdLst/>
            <a:ahLst/>
            <a:cxnLst/>
            <a:rect l="l" t="t" r="r" b="b"/>
            <a:pathLst>
              <a:path w="978535" h="847725">
                <a:moveTo>
                  <a:pt x="733729" y="0"/>
                </a:moveTo>
                <a:lnTo>
                  <a:pt x="244576" y="0"/>
                </a:lnTo>
                <a:lnTo>
                  <a:pt x="0" y="423621"/>
                </a:lnTo>
                <a:lnTo>
                  <a:pt x="244576" y="847229"/>
                </a:lnTo>
                <a:lnTo>
                  <a:pt x="733729" y="847229"/>
                </a:lnTo>
                <a:lnTo>
                  <a:pt x="978306" y="423621"/>
                </a:lnTo>
                <a:lnTo>
                  <a:pt x="733729" y="0"/>
                </a:lnTo>
                <a:close/>
              </a:path>
            </a:pathLst>
          </a:custGeom>
          <a:ln w="28575">
            <a:solidFill>
              <a:srgbClr val="EA5C15"/>
            </a:solidFill>
          </a:ln>
        </p:spPr>
        <p:txBody>
          <a:bodyPr wrap="square" lIns="0" tIns="0" rIns="0" bIns="0" rtlCol="0" anchor="ctr"/>
          <a:lstStyle/>
          <a:p>
            <a:pPr algn="ctr" defTabSz="1219170"/>
            <a:r>
              <a:rPr lang="fr-FR" sz="1600" b="1" dirty="0">
                <a:solidFill>
                  <a:srgbClr val="EA5C15"/>
                </a:solidFill>
                <a:latin typeface="Fira Sans Light"/>
              </a:rPr>
              <a:t>NOUVEAUX </a:t>
            </a:r>
            <a:endParaRPr lang="fr-FR" b="1">
              <a:solidFill>
                <a:srgbClr val="EA5C15"/>
              </a:solidFill>
              <a:cs typeface="Calibri"/>
            </a:endParaRPr>
          </a:p>
          <a:p>
            <a:pPr algn="ctr" defTabSz="1219170"/>
            <a:r>
              <a:rPr lang="fr-FR" sz="1600" b="1" dirty="0">
                <a:solidFill>
                  <a:srgbClr val="EA5C15"/>
                </a:solidFill>
                <a:latin typeface="Fira Sans Light"/>
              </a:rPr>
              <a:t>SYSTÈMES </a:t>
            </a:r>
            <a:endParaRPr lang="fr-FR" b="1">
              <a:solidFill>
                <a:srgbClr val="EA5C15"/>
              </a:solidFill>
              <a:latin typeface="Calibri" panose="020F0502020204030204"/>
              <a:cs typeface="Calibri" panose="020F0502020204030204"/>
            </a:endParaRPr>
          </a:p>
          <a:p>
            <a:pPr algn="ctr" defTabSz="1219170"/>
            <a:r>
              <a:rPr lang="fr-FR" sz="1600" b="1" dirty="0">
                <a:solidFill>
                  <a:srgbClr val="EA5C15"/>
                </a:solidFill>
                <a:latin typeface="Fira Sans Light"/>
              </a:rPr>
              <a:t>ÉNERGÉTIQUES</a:t>
            </a:r>
            <a:endParaRPr lang="fr-FR" b="1" dirty="0">
              <a:solidFill>
                <a:srgbClr val="EA5C15"/>
              </a:solidFill>
              <a:cs typeface="Calibri"/>
            </a:endParaRPr>
          </a:p>
          <a:p>
            <a:pPr algn="ctr" defTabSz="1219170"/>
            <a:endParaRPr lang="fr-FR" sz="1600" b="1" dirty="0">
              <a:latin typeface="Fira Sans Light"/>
            </a:endParaRPr>
          </a:p>
          <a:p>
            <a:pPr algn="ctr" defTabSz="1219170"/>
            <a:r>
              <a:rPr lang="fr-FR" sz="1600" b="1" dirty="0">
                <a:latin typeface="Fira Sans Light"/>
              </a:rPr>
              <a:t>ISO 9001</a:t>
            </a:r>
          </a:p>
          <a:p>
            <a:pPr algn="ctr" defTabSz="1219170"/>
            <a:r>
              <a:rPr lang="fr-FR" sz="1600" b="1" dirty="0">
                <a:latin typeface="Fira Sans Light"/>
              </a:rPr>
              <a:t>EN 9100</a:t>
            </a:r>
          </a:p>
          <a:p>
            <a:pPr algn="ctr" defTabSz="1219170"/>
            <a:r>
              <a:rPr lang="fr-FR" sz="1600" b="1" dirty="0">
                <a:latin typeface="Fira Sans Light"/>
              </a:rPr>
              <a:t>IATF 16949</a:t>
            </a:r>
          </a:p>
          <a:p>
            <a:pPr algn="ctr" defTabSz="1219170"/>
            <a:r>
              <a:rPr lang="fr-FR" sz="1600" b="1" dirty="0">
                <a:latin typeface="Fira Sans Light"/>
              </a:rPr>
              <a:t>ISO 14001</a:t>
            </a:r>
          </a:p>
        </p:txBody>
      </p:sp>
      <p:sp>
        <p:nvSpPr>
          <p:cNvPr id="38" name="object 42">
            <a:extLst>
              <a:ext uri="{FF2B5EF4-FFF2-40B4-BE49-F238E27FC236}">
                <a16:creationId xmlns:a16="http://schemas.microsoft.com/office/drawing/2014/main" id="{7A559037-01DC-D17B-757D-CD1578488C53}"/>
              </a:ext>
            </a:extLst>
          </p:cNvPr>
          <p:cNvSpPr/>
          <p:nvPr/>
        </p:nvSpPr>
        <p:spPr>
          <a:xfrm>
            <a:off x="9270044" y="1456608"/>
            <a:ext cx="2975049" cy="2633705"/>
          </a:xfrm>
          <a:custGeom>
            <a:avLst/>
            <a:gdLst/>
            <a:ahLst/>
            <a:cxnLst/>
            <a:rect l="l" t="t" r="r" b="b"/>
            <a:pathLst>
              <a:path w="978535" h="847725">
                <a:moveTo>
                  <a:pt x="733729" y="0"/>
                </a:moveTo>
                <a:lnTo>
                  <a:pt x="244576" y="0"/>
                </a:lnTo>
                <a:lnTo>
                  <a:pt x="0" y="423621"/>
                </a:lnTo>
                <a:lnTo>
                  <a:pt x="244576" y="847229"/>
                </a:lnTo>
                <a:lnTo>
                  <a:pt x="733729" y="847229"/>
                </a:lnTo>
                <a:lnTo>
                  <a:pt x="978306" y="423621"/>
                </a:lnTo>
                <a:lnTo>
                  <a:pt x="733729" y="0"/>
                </a:lnTo>
                <a:close/>
              </a:path>
            </a:pathLst>
          </a:custGeom>
          <a:ln w="28575">
            <a:solidFill>
              <a:srgbClr val="EA5C15"/>
            </a:solidFill>
          </a:ln>
        </p:spPr>
        <p:txBody>
          <a:bodyPr wrap="square" lIns="0" tIns="0" rIns="0" bIns="0" rtlCol="0" anchor="ctr"/>
          <a:lstStyle/>
          <a:p>
            <a:pPr algn="ctr" defTabSz="1219170"/>
            <a:r>
              <a:rPr lang="fr-FR" sz="1600" b="1" dirty="0">
                <a:solidFill>
                  <a:srgbClr val="EA5C15"/>
                </a:solidFill>
                <a:latin typeface="Fira Sans Light"/>
              </a:rPr>
              <a:t>AÉRONAUTIQUE</a:t>
            </a:r>
          </a:p>
          <a:p>
            <a:pPr algn="ctr" defTabSz="1219170"/>
            <a:endParaRPr lang="fr-FR" sz="1600" b="1" dirty="0">
              <a:latin typeface="Fira Sans Light"/>
            </a:endParaRPr>
          </a:p>
          <a:p>
            <a:pPr algn="ctr" defTabSz="1219170"/>
            <a:r>
              <a:rPr lang="fr-FR" sz="1600" b="1" dirty="0">
                <a:latin typeface="Fira Sans Light"/>
              </a:rPr>
              <a:t>EN 9100</a:t>
            </a:r>
          </a:p>
          <a:p>
            <a:pPr algn="ctr" defTabSz="1219170"/>
            <a:r>
              <a:rPr lang="fr-FR" sz="1600" b="1" dirty="0">
                <a:latin typeface="Fira Sans Light"/>
              </a:rPr>
              <a:t>PART 21 G</a:t>
            </a:r>
          </a:p>
          <a:p>
            <a:pPr algn="ctr" defTabSz="1219170"/>
            <a:r>
              <a:rPr lang="fr-FR" sz="1600" b="1" dirty="0">
                <a:latin typeface="Fira Sans Light"/>
              </a:rPr>
              <a:t>PART 145</a:t>
            </a:r>
          </a:p>
        </p:txBody>
      </p:sp>
      <p:sp>
        <p:nvSpPr>
          <p:cNvPr id="40" name="object 43">
            <a:extLst>
              <a:ext uri="{FF2B5EF4-FFF2-40B4-BE49-F238E27FC236}">
                <a16:creationId xmlns:a16="http://schemas.microsoft.com/office/drawing/2014/main" id="{28BC9A84-E379-855F-0E2B-2699BB846F1A}"/>
              </a:ext>
            </a:extLst>
          </p:cNvPr>
          <p:cNvSpPr/>
          <p:nvPr/>
        </p:nvSpPr>
        <p:spPr>
          <a:xfrm>
            <a:off x="4605328" y="1432141"/>
            <a:ext cx="2985346" cy="2644437"/>
          </a:xfrm>
          <a:custGeom>
            <a:avLst/>
            <a:gdLst/>
            <a:ahLst/>
            <a:cxnLst/>
            <a:rect l="l" t="t" r="r" b="b"/>
            <a:pathLst>
              <a:path w="978535" h="847725">
                <a:moveTo>
                  <a:pt x="733729" y="0"/>
                </a:moveTo>
                <a:lnTo>
                  <a:pt x="244576" y="0"/>
                </a:lnTo>
                <a:lnTo>
                  <a:pt x="0" y="423621"/>
                </a:lnTo>
                <a:lnTo>
                  <a:pt x="244576" y="847229"/>
                </a:lnTo>
                <a:lnTo>
                  <a:pt x="733729" y="847229"/>
                </a:lnTo>
                <a:lnTo>
                  <a:pt x="978306" y="423621"/>
                </a:lnTo>
                <a:lnTo>
                  <a:pt x="733729" y="0"/>
                </a:lnTo>
                <a:close/>
              </a:path>
            </a:pathLst>
          </a:custGeom>
          <a:ln w="28575">
            <a:solidFill>
              <a:srgbClr val="EA5C15"/>
            </a:solidFill>
          </a:ln>
        </p:spPr>
        <p:txBody>
          <a:bodyPr wrap="square" lIns="0" tIns="0" rIns="0" bIns="0" rtlCol="0" anchor="ctr"/>
          <a:lstStyle/>
          <a:p>
            <a:pPr algn="ctr" defTabSz="1219170"/>
            <a:r>
              <a:rPr lang="fr-FR" sz="1600" b="1" dirty="0">
                <a:solidFill>
                  <a:srgbClr val="EA5C15"/>
                </a:solidFill>
                <a:latin typeface="Fira Sans Light"/>
              </a:rPr>
              <a:t>NUCLÉAIRE</a:t>
            </a:r>
          </a:p>
          <a:p>
            <a:pPr algn="ctr" defTabSz="1219170"/>
            <a:endParaRPr lang="fr-FR" sz="1600" b="1" dirty="0">
              <a:latin typeface="Fira Sans Light"/>
            </a:endParaRPr>
          </a:p>
          <a:p>
            <a:pPr algn="ctr" defTabSz="1219170"/>
            <a:r>
              <a:rPr lang="fr-FR" sz="1600" b="1" dirty="0">
                <a:latin typeface="Fira Sans Light"/>
              </a:rPr>
              <a:t>ISO 19443</a:t>
            </a:r>
          </a:p>
          <a:p>
            <a:pPr algn="ctr" defTabSz="1219170"/>
            <a:r>
              <a:rPr lang="fr-FR" sz="1600" b="1" dirty="0">
                <a:latin typeface="Fira Sans Light"/>
              </a:rPr>
              <a:t>ISO 9001</a:t>
            </a:r>
          </a:p>
          <a:p>
            <a:pPr algn="ctr" defTabSz="1219170"/>
            <a:r>
              <a:rPr lang="fr-FR" sz="1600" b="1" dirty="0">
                <a:latin typeface="Fira Sans Light"/>
              </a:rPr>
              <a:t>RCCM*</a:t>
            </a:r>
          </a:p>
        </p:txBody>
      </p:sp>
      <p:sp>
        <p:nvSpPr>
          <p:cNvPr id="44" name="object 45">
            <a:extLst>
              <a:ext uri="{FF2B5EF4-FFF2-40B4-BE49-F238E27FC236}">
                <a16:creationId xmlns:a16="http://schemas.microsoft.com/office/drawing/2014/main" id="{B04B0811-7B62-C558-8DFE-978EC1C32954}"/>
              </a:ext>
            </a:extLst>
          </p:cNvPr>
          <p:cNvSpPr/>
          <p:nvPr/>
        </p:nvSpPr>
        <p:spPr>
          <a:xfrm>
            <a:off x="6936061" y="2775160"/>
            <a:ext cx="2985346" cy="2633705"/>
          </a:xfrm>
          <a:custGeom>
            <a:avLst/>
            <a:gdLst/>
            <a:ahLst/>
            <a:cxnLst/>
            <a:rect l="l" t="t" r="r" b="b"/>
            <a:pathLst>
              <a:path w="978535" h="847725">
                <a:moveTo>
                  <a:pt x="733729" y="0"/>
                </a:moveTo>
                <a:lnTo>
                  <a:pt x="244576" y="0"/>
                </a:lnTo>
                <a:lnTo>
                  <a:pt x="0" y="423621"/>
                </a:lnTo>
                <a:lnTo>
                  <a:pt x="244576" y="847229"/>
                </a:lnTo>
                <a:lnTo>
                  <a:pt x="733729" y="847229"/>
                </a:lnTo>
                <a:lnTo>
                  <a:pt x="978306" y="423621"/>
                </a:lnTo>
                <a:lnTo>
                  <a:pt x="733729" y="0"/>
                </a:lnTo>
                <a:close/>
              </a:path>
            </a:pathLst>
          </a:custGeom>
          <a:ln w="28575">
            <a:solidFill>
              <a:srgbClr val="EA5C15"/>
            </a:solidFill>
          </a:ln>
        </p:spPr>
        <p:txBody>
          <a:bodyPr wrap="square" lIns="0" tIns="0" rIns="0" bIns="0" rtlCol="0" anchor="ctr"/>
          <a:lstStyle/>
          <a:p>
            <a:pPr algn="ctr" defTabSz="1219170"/>
            <a:r>
              <a:rPr lang="fr-FR" sz="1600" b="1" dirty="0">
                <a:solidFill>
                  <a:srgbClr val="EA5C15"/>
                </a:solidFill>
                <a:latin typeface="Fira Sans Light"/>
              </a:rPr>
              <a:t>MOBILITÉ</a:t>
            </a:r>
          </a:p>
          <a:p>
            <a:pPr algn="ctr" defTabSz="1219170"/>
            <a:endParaRPr lang="fr-FR" sz="1600" b="1" dirty="0">
              <a:latin typeface="Fira Sans Light"/>
            </a:endParaRPr>
          </a:p>
          <a:p>
            <a:pPr algn="ctr" defTabSz="1219170"/>
            <a:r>
              <a:rPr lang="fr-FR" sz="1600" b="1" dirty="0">
                <a:latin typeface="Fira Sans Light"/>
              </a:rPr>
              <a:t>EN 9100</a:t>
            </a:r>
          </a:p>
          <a:p>
            <a:pPr algn="ctr" defTabSz="1219170"/>
            <a:r>
              <a:rPr lang="fr-FR" sz="1600" b="1" dirty="0">
                <a:latin typeface="Fira Sans Light"/>
              </a:rPr>
              <a:t>ISO 9001</a:t>
            </a:r>
          </a:p>
          <a:p>
            <a:pPr algn="ctr" defTabSz="1219170"/>
            <a:r>
              <a:rPr lang="fr-FR" sz="1600" b="1" dirty="0">
                <a:latin typeface="Fira Sans Light"/>
              </a:rPr>
              <a:t>IATF 16949</a:t>
            </a:r>
          </a:p>
        </p:txBody>
      </p:sp>
      <p:sp>
        <p:nvSpPr>
          <p:cNvPr id="46" name="object 46">
            <a:extLst>
              <a:ext uri="{FF2B5EF4-FFF2-40B4-BE49-F238E27FC236}">
                <a16:creationId xmlns:a16="http://schemas.microsoft.com/office/drawing/2014/main" id="{0ED0C335-35D0-F7BA-7774-820ABDEFE29F}"/>
              </a:ext>
            </a:extLst>
          </p:cNvPr>
          <p:cNvSpPr/>
          <p:nvPr/>
        </p:nvSpPr>
        <p:spPr>
          <a:xfrm>
            <a:off x="2277579" y="2761755"/>
            <a:ext cx="2985346" cy="2644437"/>
          </a:xfrm>
          <a:custGeom>
            <a:avLst/>
            <a:gdLst/>
            <a:ahLst/>
            <a:cxnLst/>
            <a:rect l="l" t="t" r="r" b="b"/>
            <a:pathLst>
              <a:path w="978535" h="847725">
                <a:moveTo>
                  <a:pt x="733729" y="0"/>
                </a:moveTo>
                <a:lnTo>
                  <a:pt x="244576" y="0"/>
                </a:lnTo>
                <a:lnTo>
                  <a:pt x="0" y="423621"/>
                </a:lnTo>
                <a:lnTo>
                  <a:pt x="244576" y="847229"/>
                </a:lnTo>
                <a:lnTo>
                  <a:pt x="733729" y="847229"/>
                </a:lnTo>
                <a:lnTo>
                  <a:pt x="978306" y="423621"/>
                </a:lnTo>
                <a:lnTo>
                  <a:pt x="733729" y="0"/>
                </a:lnTo>
                <a:close/>
              </a:path>
            </a:pathLst>
          </a:custGeom>
          <a:ln w="28575">
            <a:solidFill>
              <a:srgbClr val="EA5C15"/>
            </a:solidFill>
          </a:ln>
        </p:spPr>
        <p:txBody>
          <a:bodyPr wrap="square" lIns="0" tIns="0" rIns="0" bIns="0" rtlCol="0" anchor="ctr"/>
          <a:lstStyle/>
          <a:p>
            <a:pPr algn="ctr" defTabSz="1219170"/>
            <a:r>
              <a:rPr lang="fr-FR" sz="1600" b="1" dirty="0">
                <a:solidFill>
                  <a:srgbClr val="EA5C15"/>
                </a:solidFill>
                <a:latin typeface="Fira Sans Light"/>
              </a:rPr>
              <a:t>DÉFENSE ET SÉCURITÉ</a:t>
            </a:r>
          </a:p>
          <a:p>
            <a:pPr algn="ctr" defTabSz="1219170"/>
            <a:endParaRPr lang="fr-FR" sz="1600" b="1" dirty="0">
              <a:latin typeface="Fira Sans Light"/>
            </a:endParaRPr>
          </a:p>
          <a:p>
            <a:pPr algn="ctr" defTabSz="1219170"/>
            <a:r>
              <a:rPr lang="fr-FR" sz="1600" b="1" dirty="0">
                <a:latin typeface="Fira Sans Light"/>
              </a:rPr>
              <a:t>AFCI</a:t>
            </a:r>
          </a:p>
          <a:p>
            <a:pPr algn="ctr" defTabSz="1219170"/>
            <a:r>
              <a:rPr lang="fr-FR" sz="1600" b="1" dirty="0">
                <a:latin typeface="Fira Sans Light"/>
              </a:rPr>
              <a:t>OTAN FB202</a:t>
            </a:r>
          </a:p>
          <a:p>
            <a:pPr algn="ctr" defTabSz="1219170"/>
            <a:r>
              <a:rPr lang="fr-FR" sz="1600" b="1" dirty="0">
                <a:latin typeface="Fira Sans Light"/>
              </a:rPr>
              <a:t>ISO9001</a:t>
            </a:r>
          </a:p>
          <a:p>
            <a:pPr algn="ctr" defTabSz="1219170"/>
            <a:r>
              <a:rPr lang="fr-FR" sz="1600" b="1" dirty="0">
                <a:latin typeface="Fira Sans Light"/>
              </a:rPr>
              <a:t>EN9100</a:t>
            </a:r>
          </a:p>
        </p:txBody>
      </p:sp>
      <p:pic>
        <p:nvPicPr>
          <p:cNvPr id="6" name="object 6"/>
          <p:cNvPicPr/>
          <p:nvPr/>
        </p:nvPicPr>
        <p:blipFill>
          <a:blip r:embed="rId3" cstate="print"/>
          <a:stretch>
            <a:fillRect/>
          </a:stretch>
        </p:blipFill>
        <p:spPr>
          <a:xfrm>
            <a:off x="428" y="6628935"/>
            <a:ext cx="12191144" cy="228583"/>
          </a:xfrm>
          <a:prstGeom prst="rect">
            <a:avLst/>
          </a:prstGeom>
        </p:spPr>
      </p:pic>
      <p:sp>
        <p:nvSpPr>
          <p:cNvPr id="111" name="ZoneTexte 110">
            <a:extLst>
              <a:ext uri="{FF2B5EF4-FFF2-40B4-BE49-F238E27FC236}">
                <a16:creationId xmlns:a16="http://schemas.microsoft.com/office/drawing/2014/main" id="{23ED86C5-50F7-81D4-086A-0AFD9CE8D186}"/>
              </a:ext>
            </a:extLst>
          </p:cNvPr>
          <p:cNvSpPr txBox="1"/>
          <p:nvPr/>
        </p:nvSpPr>
        <p:spPr>
          <a:xfrm>
            <a:off x="120203" y="6344992"/>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400" b="1" dirty="0">
                <a:latin typeface="Fira Sans Light"/>
              </a:rPr>
              <a:t>*en cours</a:t>
            </a:r>
          </a:p>
        </p:txBody>
      </p:sp>
    </p:spTree>
    <p:extLst>
      <p:ext uri="{BB962C8B-B14F-4D97-AF65-F5344CB8AC3E}">
        <p14:creationId xmlns:p14="http://schemas.microsoft.com/office/powerpoint/2010/main" val="386553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00203"/>
          </a:solidFill>
          <a:ln/>
        </p:spPr>
      </p:sp>
      <p:sp>
        <p:nvSpPr>
          <p:cNvPr id="3" name="Shape 1"/>
          <p:cNvSpPr/>
          <p:nvPr/>
        </p:nvSpPr>
        <p:spPr>
          <a:xfrm>
            <a:off x="0" y="0"/>
            <a:ext cx="12192000" cy="6858000"/>
          </a:xfrm>
          <a:prstGeom prst="rect">
            <a:avLst/>
          </a:prstGeom>
          <a:solidFill>
            <a:srgbClr val="000203"/>
          </a:solidFill>
          <a:ln w="13811">
            <a:solidFill>
              <a:srgbClr val="565151"/>
            </a:solidFill>
            <a:prstDash val="solid"/>
          </a:ln>
        </p:spPr>
      </p:sp>
      <p:pic>
        <p:nvPicPr>
          <p:cNvPr id="4"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5" name="Shape 2"/>
          <p:cNvSpPr/>
          <p:nvPr/>
        </p:nvSpPr>
        <p:spPr>
          <a:xfrm>
            <a:off x="0" y="0"/>
            <a:ext cx="12192000" cy="6858000"/>
          </a:xfrm>
          <a:prstGeom prst="rect">
            <a:avLst/>
          </a:prstGeom>
          <a:solidFill>
            <a:srgbClr val="000203">
              <a:alpha val="80000"/>
            </a:srgbClr>
          </a:solidFill>
          <a:ln/>
        </p:spPr>
      </p:sp>
      <p:sp>
        <p:nvSpPr>
          <p:cNvPr id="7" name="Text 4"/>
          <p:cNvSpPr/>
          <p:nvPr/>
        </p:nvSpPr>
        <p:spPr>
          <a:xfrm>
            <a:off x="490278" y="754571"/>
            <a:ext cx="8795345" cy="592336"/>
          </a:xfrm>
          <a:prstGeom prst="rect">
            <a:avLst/>
          </a:prstGeom>
          <a:noFill/>
          <a:ln/>
        </p:spPr>
        <p:txBody>
          <a:bodyPr wrap="square" lIns="76200" tIns="38100" rIns="76200" bIns="38100" rtlCol="0" anchor="t"/>
          <a:lstStyle>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a:lstStyle>
          <a:p>
            <a:pPr>
              <a:lnSpc>
                <a:spcPts val="2332"/>
              </a:lnSpc>
            </a:pPr>
            <a:r>
              <a:rPr lang="fr-FR" sz="1150" dirty="0">
                <a:solidFill>
                  <a:srgbClr val="EDEDED"/>
                </a:solidFill>
                <a:latin typeface="Fira Sans Light"/>
                <a:ea typeface="Roboto"/>
                <a:cs typeface="Roboto"/>
              </a:rPr>
              <a:t>Sont pris en compte des critères de maturité du projet, de viabilité financière et de faisabilité technique, le tout regroupé dans un outil d'évaluation de projet déterminant une note globale au projet selon des coefficients ciblés en fonction des critères.</a:t>
            </a:r>
          </a:p>
        </p:txBody>
      </p:sp>
      <p:pic>
        <p:nvPicPr>
          <p:cNvPr id="10" name="Picture 9">
            <a:extLst>
              <a:ext uri="{FF2B5EF4-FFF2-40B4-BE49-F238E27FC236}">
                <a16:creationId xmlns:a16="http://schemas.microsoft.com/office/drawing/2014/main" id="{72093BB4-92E9-E1BD-6B51-D6F841BBE862}"/>
              </a:ext>
            </a:extLst>
          </p:cNvPr>
          <p:cNvPicPr>
            <a:picLocks noChangeAspect="1"/>
          </p:cNvPicPr>
          <p:nvPr/>
        </p:nvPicPr>
        <p:blipFill>
          <a:blip r:embed="rId4"/>
          <a:stretch>
            <a:fillRect/>
          </a:stretch>
        </p:blipFill>
        <p:spPr>
          <a:xfrm>
            <a:off x="10302240" y="6108697"/>
            <a:ext cx="1615440" cy="320046"/>
          </a:xfrm>
          <a:prstGeom prst="rect">
            <a:avLst/>
          </a:prstGeom>
        </p:spPr>
      </p:pic>
      <p:sp>
        <p:nvSpPr>
          <p:cNvPr id="12" name="TextBox 11">
            <a:extLst>
              <a:ext uri="{FF2B5EF4-FFF2-40B4-BE49-F238E27FC236}">
                <a16:creationId xmlns:a16="http://schemas.microsoft.com/office/drawing/2014/main" id="{76640CA7-ABD3-319F-BDC3-EF0C216F3D56}"/>
              </a:ext>
            </a:extLst>
          </p:cNvPr>
          <p:cNvSpPr txBox="1"/>
          <p:nvPr/>
        </p:nvSpPr>
        <p:spPr>
          <a:xfrm>
            <a:off x="10374322" y="6372860"/>
            <a:ext cx="1604318" cy="333425"/>
          </a:xfrm>
          <a:prstGeom prst="rect">
            <a:avLst/>
          </a:prstGeom>
          <a:noFill/>
        </p:spPr>
        <p:txBody>
          <a:bodyPr rot="0" spcFirstLastPara="0" vertOverflow="overflow" horzOverflow="overflow" vert="horz" wrap="square" lIns="76200" tIns="38100" rIns="76200" bIns="38100" numCol="1" spcCol="0" rtlCol="0" fromWordArt="0" anchor="t" anchorCtr="0" forceAA="0" compatLnSpc="1">
            <a:prstTxWarp prst="textNoShape">
              <a:avLst/>
            </a:prstTxWarp>
            <a:spAutoFit/>
          </a:bodyPr>
          <a:lstStyle>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a:lstStyle>
          <a:p>
            <a:pPr algn="r"/>
            <a:r>
              <a:rPr lang="en-US" sz="1667" dirty="0">
                <a:solidFill>
                  <a:srgbClr val="EEEEEE"/>
                </a:solidFill>
                <a:cs typeface="Calibri"/>
              </a:rPr>
              <a:t>TECH&amp;FACTORY</a:t>
            </a:r>
            <a:endParaRPr lang="en-US" sz="1250" dirty="0"/>
          </a:p>
        </p:txBody>
      </p:sp>
      <p:sp>
        <p:nvSpPr>
          <p:cNvPr id="16" name="Text 2">
            <a:extLst>
              <a:ext uri="{FF2B5EF4-FFF2-40B4-BE49-F238E27FC236}">
                <a16:creationId xmlns:a16="http://schemas.microsoft.com/office/drawing/2014/main" id="{69F0FF46-8C80-5AAD-ED8A-C66B39BEF00A}"/>
              </a:ext>
            </a:extLst>
          </p:cNvPr>
          <p:cNvSpPr/>
          <p:nvPr/>
        </p:nvSpPr>
        <p:spPr>
          <a:xfrm>
            <a:off x="491133" y="174765"/>
            <a:ext cx="5187950" cy="578644"/>
          </a:xfrm>
          <a:prstGeom prst="rect">
            <a:avLst/>
          </a:prstGeom>
          <a:noFill/>
          <a:ln/>
        </p:spPr>
        <p:txBody>
          <a:bodyPr wrap="none" lIns="76200" tIns="38100" rIns="76200" bIns="38100" rtlCol="0" anchor="t"/>
          <a:lstStyle>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a:lstStyle>
          <a:p>
            <a:pPr>
              <a:lnSpc>
                <a:spcPts val="4556"/>
              </a:lnSpc>
            </a:pPr>
            <a:r>
              <a:rPr lang="fr-FR" sz="2300" b="1" dirty="0">
                <a:solidFill>
                  <a:srgbClr val="EB5C18"/>
                </a:solidFill>
                <a:latin typeface="Fira Sans Light"/>
                <a:ea typeface="Roboto"/>
                <a:cs typeface="Roboto"/>
              </a:rPr>
              <a:t>_</a:t>
            </a:r>
            <a:r>
              <a:rPr lang="fr-FR" sz="2300" b="1" dirty="0">
                <a:solidFill>
                  <a:srgbClr val="EDEDED"/>
                </a:solidFill>
                <a:latin typeface="Fira Sans Light"/>
                <a:ea typeface="Roboto"/>
                <a:cs typeface="Roboto"/>
              </a:rPr>
              <a:t> </a:t>
            </a:r>
            <a:r>
              <a:rPr lang="fr-FR" sz="2300" b="1" dirty="0">
                <a:solidFill>
                  <a:srgbClr val="EDEDED"/>
                </a:solidFill>
                <a:latin typeface="Fira Sans Light"/>
                <a:ea typeface="Roboto"/>
                <a:cs typeface="Poppins"/>
              </a:rPr>
              <a:t>LES CRITÈRES DE SÉLECTION - PACK INVEST</a:t>
            </a:r>
            <a:endParaRPr lang="en-US" sz="2300" dirty="0">
              <a:latin typeface="Fira Sans Light"/>
              <a:ea typeface="Calibri"/>
              <a:cs typeface="Calibri"/>
            </a:endParaRPr>
          </a:p>
        </p:txBody>
      </p:sp>
      <p:sp>
        <p:nvSpPr>
          <p:cNvPr id="18" name="Shape 3">
            <a:extLst>
              <a:ext uri="{FF2B5EF4-FFF2-40B4-BE49-F238E27FC236}">
                <a16:creationId xmlns:a16="http://schemas.microsoft.com/office/drawing/2014/main" id="{45E46DE6-0915-A149-D64E-20E12BB40DD1}"/>
              </a:ext>
            </a:extLst>
          </p:cNvPr>
          <p:cNvSpPr/>
          <p:nvPr/>
        </p:nvSpPr>
        <p:spPr>
          <a:xfrm>
            <a:off x="2022887" y="1753757"/>
            <a:ext cx="2484968" cy="2311737"/>
          </a:xfrm>
          <a:prstGeom prst="roundRect">
            <a:avLst>
              <a:gd name="adj" fmla="val 2967"/>
            </a:avLst>
          </a:prstGeom>
          <a:solidFill>
            <a:srgbClr val="EEEEEE"/>
          </a:solidFill>
          <a:ln w="12263">
            <a:noFill/>
            <a:prstDash val="solid"/>
          </a:ln>
        </p:spPr>
      </p:sp>
      <p:sp>
        <p:nvSpPr>
          <p:cNvPr id="20" name="Text 4">
            <a:extLst>
              <a:ext uri="{FF2B5EF4-FFF2-40B4-BE49-F238E27FC236}">
                <a16:creationId xmlns:a16="http://schemas.microsoft.com/office/drawing/2014/main" id="{7028B523-D89F-5E03-CE80-54536D000257}"/>
              </a:ext>
            </a:extLst>
          </p:cNvPr>
          <p:cNvSpPr/>
          <p:nvPr/>
        </p:nvSpPr>
        <p:spPr>
          <a:xfrm>
            <a:off x="2197512" y="1928382"/>
            <a:ext cx="1644551" cy="256977"/>
          </a:xfrm>
          <a:prstGeom prst="rect">
            <a:avLst/>
          </a:prstGeom>
          <a:noFill/>
          <a:ln/>
        </p:spPr>
        <p:txBody>
          <a:bodyPr wrap="none" lIns="76200" tIns="38100" rIns="76200" bIns="38100" rtlCol="0" anchor="t"/>
          <a:lstStyle>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a:lstStyle>
          <a:p>
            <a:pPr marL="0" indent="0">
              <a:lnSpc>
                <a:spcPts val="2023"/>
              </a:lnSpc>
              <a:buNone/>
            </a:pPr>
            <a:r>
              <a:rPr lang="fr-FR" sz="1583" b="1" dirty="0">
                <a:latin typeface="Fira Sans Light"/>
                <a:ea typeface="Roboto"/>
                <a:cs typeface="Poppins"/>
              </a:rPr>
              <a:t>Thématique</a:t>
            </a:r>
            <a:endParaRPr lang="fr-FR" sz="1000" b="1" dirty="0">
              <a:solidFill>
                <a:srgbClr val="EB5C18"/>
              </a:solidFill>
              <a:latin typeface="Fira Sans Light"/>
              <a:ea typeface="Roboto"/>
              <a:cs typeface="Poppins"/>
            </a:endParaRPr>
          </a:p>
        </p:txBody>
      </p:sp>
      <p:sp>
        <p:nvSpPr>
          <p:cNvPr id="28" name="Text 8">
            <a:extLst>
              <a:ext uri="{FF2B5EF4-FFF2-40B4-BE49-F238E27FC236}">
                <a16:creationId xmlns:a16="http://schemas.microsoft.com/office/drawing/2014/main" id="{8E9AFE00-00C2-5C9B-1D59-20AF2B034531}"/>
              </a:ext>
            </a:extLst>
          </p:cNvPr>
          <p:cNvSpPr/>
          <p:nvPr/>
        </p:nvSpPr>
        <p:spPr>
          <a:xfrm>
            <a:off x="2198469" y="2305667"/>
            <a:ext cx="2145010" cy="1451604"/>
          </a:xfrm>
          <a:prstGeom prst="rect">
            <a:avLst/>
          </a:prstGeom>
          <a:noFill/>
          <a:ln/>
        </p:spPr>
        <p:txBody>
          <a:bodyPr wrap="square" lIns="76200" tIns="38100" rIns="76200" bIns="38100" rtlCol="0" anchor="t"/>
          <a:lstStyle>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a:lstStyle>
          <a:p>
            <a:pPr marL="142240" indent="-142240">
              <a:lnSpc>
                <a:spcPts val="2072"/>
              </a:lnSpc>
              <a:buFont typeface="Arial"/>
              <a:buChar char="•"/>
            </a:pPr>
            <a:r>
              <a:rPr lang="fr-FR" sz="1100" dirty="0">
                <a:latin typeface="Fira Sans Light"/>
                <a:ea typeface="Calibri"/>
                <a:cs typeface="Calibri"/>
              </a:rPr>
              <a:t>Soutien à l'industrie française</a:t>
            </a:r>
          </a:p>
          <a:p>
            <a:pPr marL="142240" indent="-142240">
              <a:lnSpc>
                <a:spcPts val="2072"/>
              </a:lnSpc>
              <a:buFont typeface="Arial"/>
              <a:buChar char="•"/>
            </a:pPr>
            <a:r>
              <a:rPr lang="fr-FR" sz="1100" dirty="0">
                <a:latin typeface="Fira Sans Light"/>
                <a:ea typeface="Calibri"/>
                <a:cs typeface="Calibri"/>
              </a:rPr>
              <a:t>Accélération de la transition énergétique</a:t>
            </a:r>
          </a:p>
          <a:p>
            <a:pPr marL="142240" indent="-142240">
              <a:lnSpc>
                <a:spcPts val="2072"/>
              </a:lnSpc>
              <a:buFont typeface="Arial"/>
              <a:buChar char="•"/>
            </a:pPr>
            <a:r>
              <a:rPr lang="fr-FR" sz="1100" dirty="0">
                <a:latin typeface="Fira Sans Light"/>
                <a:ea typeface="Calibri"/>
                <a:cs typeface="Calibri"/>
              </a:rPr>
              <a:t>Exploitation des nouveaux outils numériques</a:t>
            </a:r>
          </a:p>
        </p:txBody>
      </p:sp>
      <p:sp>
        <p:nvSpPr>
          <p:cNvPr id="37" name="Shape 3">
            <a:extLst>
              <a:ext uri="{FF2B5EF4-FFF2-40B4-BE49-F238E27FC236}">
                <a16:creationId xmlns:a16="http://schemas.microsoft.com/office/drawing/2014/main" id="{801C332D-68BC-8A12-CB5C-03B9C5CD45BF}"/>
              </a:ext>
            </a:extLst>
          </p:cNvPr>
          <p:cNvSpPr/>
          <p:nvPr/>
        </p:nvSpPr>
        <p:spPr>
          <a:xfrm>
            <a:off x="7376939" y="1753757"/>
            <a:ext cx="2484968" cy="2311737"/>
          </a:xfrm>
          <a:prstGeom prst="roundRect">
            <a:avLst>
              <a:gd name="adj" fmla="val 2967"/>
            </a:avLst>
          </a:prstGeom>
          <a:solidFill>
            <a:srgbClr val="EEEEEE"/>
          </a:solidFill>
          <a:ln w="12263">
            <a:noFill/>
            <a:prstDash val="solid"/>
          </a:ln>
        </p:spPr>
      </p:sp>
      <p:sp>
        <p:nvSpPr>
          <p:cNvPr id="38" name="Text 4">
            <a:extLst>
              <a:ext uri="{FF2B5EF4-FFF2-40B4-BE49-F238E27FC236}">
                <a16:creationId xmlns:a16="http://schemas.microsoft.com/office/drawing/2014/main" id="{86DF2188-E39B-65C4-3F46-26E470619E23}"/>
              </a:ext>
            </a:extLst>
          </p:cNvPr>
          <p:cNvSpPr/>
          <p:nvPr/>
        </p:nvSpPr>
        <p:spPr>
          <a:xfrm>
            <a:off x="7571617" y="1928382"/>
            <a:ext cx="1644551" cy="256977"/>
          </a:xfrm>
          <a:prstGeom prst="rect">
            <a:avLst/>
          </a:prstGeom>
          <a:noFill/>
          <a:ln/>
        </p:spPr>
        <p:txBody>
          <a:bodyPr wrap="none" lIns="76200" tIns="38100" rIns="76200" bIns="38100" rtlCol="0" anchor="t"/>
          <a:lstStyle>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a:lstStyle>
          <a:p>
            <a:pPr>
              <a:lnSpc>
                <a:spcPts val="2023"/>
              </a:lnSpc>
            </a:pPr>
            <a:r>
              <a:rPr lang="fr-FR" sz="1583" b="1" dirty="0">
                <a:latin typeface="Fira Sans Light"/>
                <a:ea typeface="Roboto"/>
                <a:cs typeface="Poppins"/>
              </a:rPr>
              <a:t>Niveau de maturité</a:t>
            </a:r>
          </a:p>
        </p:txBody>
      </p:sp>
      <p:sp>
        <p:nvSpPr>
          <p:cNvPr id="39" name="Text 8">
            <a:extLst>
              <a:ext uri="{FF2B5EF4-FFF2-40B4-BE49-F238E27FC236}">
                <a16:creationId xmlns:a16="http://schemas.microsoft.com/office/drawing/2014/main" id="{3303C49D-6BA5-315E-911A-1BBA15C0FBC5}"/>
              </a:ext>
            </a:extLst>
          </p:cNvPr>
          <p:cNvSpPr/>
          <p:nvPr/>
        </p:nvSpPr>
        <p:spPr>
          <a:xfrm>
            <a:off x="7572573" y="2305666"/>
            <a:ext cx="2145010" cy="1451604"/>
          </a:xfrm>
          <a:prstGeom prst="rect">
            <a:avLst/>
          </a:prstGeom>
          <a:noFill/>
          <a:ln/>
        </p:spPr>
        <p:txBody>
          <a:bodyPr wrap="square" lIns="76200" tIns="38100" rIns="76200" bIns="38100" rtlCol="0" anchor="t"/>
          <a:lstStyle>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a:lstStyle>
          <a:p>
            <a:pPr marL="142240" indent="-142240">
              <a:lnSpc>
                <a:spcPts val="2072"/>
              </a:lnSpc>
              <a:buFont typeface="Arial"/>
              <a:buChar char="•"/>
            </a:pPr>
            <a:r>
              <a:rPr lang="fr-FR" sz="1100" dirty="0">
                <a:latin typeface="Fira Sans Light"/>
                <a:ea typeface="Calibri"/>
                <a:cs typeface="Calibri"/>
              </a:rPr>
              <a:t>Phase de projet (conception, test, structuration, mise en service, accélération...)</a:t>
            </a:r>
          </a:p>
          <a:p>
            <a:pPr marL="142240" indent="-142240">
              <a:lnSpc>
                <a:spcPts val="2072"/>
              </a:lnSpc>
              <a:buFont typeface="Arial"/>
              <a:buChar char="•"/>
            </a:pPr>
            <a:r>
              <a:rPr lang="fr-FR" sz="1100" dirty="0">
                <a:latin typeface="Fira Sans Light"/>
                <a:ea typeface="Calibri"/>
                <a:cs typeface="Calibri"/>
              </a:rPr>
              <a:t>POC réalisé ou non</a:t>
            </a:r>
          </a:p>
          <a:p>
            <a:pPr marL="142240" indent="-142240">
              <a:lnSpc>
                <a:spcPts val="2072"/>
              </a:lnSpc>
              <a:buFont typeface="Arial"/>
              <a:buChar char="•"/>
            </a:pPr>
            <a:r>
              <a:rPr lang="fr-FR" sz="1100" dirty="0">
                <a:latin typeface="Fira Sans Light"/>
                <a:ea typeface="Calibri"/>
                <a:cs typeface="Calibri"/>
              </a:rPr>
              <a:t>Besoins en ressources matérielles</a:t>
            </a:r>
          </a:p>
        </p:txBody>
      </p:sp>
      <p:sp>
        <p:nvSpPr>
          <p:cNvPr id="40" name="Shape 3">
            <a:extLst>
              <a:ext uri="{FF2B5EF4-FFF2-40B4-BE49-F238E27FC236}">
                <a16:creationId xmlns:a16="http://schemas.microsoft.com/office/drawing/2014/main" id="{5FBEF2C4-7102-15CA-DB72-3E03C6AAB1C4}"/>
              </a:ext>
            </a:extLst>
          </p:cNvPr>
          <p:cNvSpPr/>
          <p:nvPr/>
        </p:nvSpPr>
        <p:spPr>
          <a:xfrm>
            <a:off x="4698445" y="1754490"/>
            <a:ext cx="2484968" cy="2311737"/>
          </a:xfrm>
          <a:prstGeom prst="roundRect">
            <a:avLst>
              <a:gd name="adj" fmla="val 2967"/>
            </a:avLst>
          </a:prstGeom>
          <a:solidFill>
            <a:srgbClr val="EEEEEE"/>
          </a:solidFill>
          <a:ln w="12263">
            <a:noFill/>
            <a:prstDash val="solid"/>
          </a:ln>
        </p:spPr>
      </p:sp>
      <p:sp>
        <p:nvSpPr>
          <p:cNvPr id="41" name="Text 4">
            <a:extLst>
              <a:ext uri="{FF2B5EF4-FFF2-40B4-BE49-F238E27FC236}">
                <a16:creationId xmlns:a16="http://schemas.microsoft.com/office/drawing/2014/main" id="{DDCA1141-7447-5B2B-6803-6C50BD41F89B}"/>
              </a:ext>
            </a:extLst>
          </p:cNvPr>
          <p:cNvSpPr/>
          <p:nvPr/>
        </p:nvSpPr>
        <p:spPr>
          <a:xfrm>
            <a:off x="4873070" y="1929115"/>
            <a:ext cx="1644551" cy="256977"/>
          </a:xfrm>
          <a:prstGeom prst="rect">
            <a:avLst/>
          </a:prstGeom>
          <a:noFill/>
          <a:ln/>
        </p:spPr>
        <p:txBody>
          <a:bodyPr wrap="none" lIns="76200" tIns="38100" rIns="76200" bIns="38100" rtlCol="0" anchor="t"/>
          <a:lstStyle>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a:lstStyle>
          <a:p>
            <a:pPr>
              <a:lnSpc>
                <a:spcPts val="2023"/>
              </a:lnSpc>
            </a:pPr>
            <a:r>
              <a:rPr lang="fr-FR" sz="1583" b="1" dirty="0">
                <a:latin typeface="Fira Sans Light"/>
                <a:ea typeface="Roboto"/>
                <a:cs typeface="Poppins"/>
              </a:rPr>
              <a:t>Équipe</a:t>
            </a:r>
          </a:p>
        </p:txBody>
      </p:sp>
      <p:sp>
        <p:nvSpPr>
          <p:cNvPr id="42" name="Text 8">
            <a:extLst>
              <a:ext uri="{FF2B5EF4-FFF2-40B4-BE49-F238E27FC236}">
                <a16:creationId xmlns:a16="http://schemas.microsoft.com/office/drawing/2014/main" id="{ABFF11CF-C2A4-8857-914D-73B1C42336BE}"/>
              </a:ext>
            </a:extLst>
          </p:cNvPr>
          <p:cNvSpPr/>
          <p:nvPr/>
        </p:nvSpPr>
        <p:spPr>
          <a:xfrm>
            <a:off x="4874028" y="2306400"/>
            <a:ext cx="2145010" cy="1451604"/>
          </a:xfrm>
          <a:prstGeom prst="rect">
            <a:avLst/>
          </a:prstGeom>
          <a:noFill/>
          <a:ln/>
        </p:spPr>
        <p:txBody>
          <a:bodyPr wrap="square" lIns="76200" tIns="38100" rIns="76200" bIns="38100" rtlCol="0" anchor="t"/>
          <a:lstStyle>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a:lstStyle>
          <a:p>
            <a:pPr marL="142240" indent="-142240">
              <a:lnSpc>
                <a:spcPts val="2072"/>
              </a:lnSpc>
              <a:buFont typeface="Arial"/>
              <a:buChar char="•"/>
            </a:pPr>
            <a:r>
              <a:rPr lang="fr-FR" sz="1100" dirty="0">
                <a:latin typeface="Fira Sans Light"/>
                <a:ea typeface="Calibri"/>
                <a:cs typeface="Calibri"/>
              </a:rPr>
              <a:t>Profil du / des </a:t>
            </a:r>
            <a:r>
              <a:rPr lang="fr-FR" sz="1100" dirty="0" err="1">
                <a:latin typeface="Fira Sans Light"/>
                <a:ea typeface="Calibri"/>
                <a:cs typeface="Calibri"/>
              </a:rPr>
              <a:t>dirigeant.e.s</a:t>
            </a:r>
            <a:endParaRPr lang="fr-FR" sz="1800" dirty="0" err="1">
              <a:latin typeface="Calibri" panose="020F0502020204030204"/>
              <a:ea typeface="Calibri"/>
              <a:cs typeface="Calibri"/>
            </a:endParaRPr>
          </a:p>
          <a:p>
            <a:pPr marL="142240" indent="-142240">
              <a:lnSpc>
                <a:spcPts val="2072"/>
              </a:lnSpc>
              <a:buFont typeface="Arial"/>
              <a:buChar char="•"/>
            </a:pPr>
            <a:r>
              <a:rPr lang="fr-FR" sz="1100" dirty="0">
                <a:latin typeface="Fira Sans Light"/>
                <a:ea typeface="Calibri"/>
                <a:cs typeface="Calibri"/>
              </a:rPr>
              <a:t>Structuration de l'équipe</a:t>
            </a:r>
          </a:p>
          <a:p>
            <a:pPr marL="142240" indent="-142240">
              <a:lnSpc>
                <a:spcPts val="2072"/>
              </a:lnSpc>
              <a:buFont typeface="Arial"/>
              <a:buChar char="•"/>
            </a:pPr>
            <a:r>
              <a:rPr lang="fr-FR" sz="1100" dirty="0">
                <a:latin typeface="Fira Sans Light"/>
                <a:ea typeface="Calibri"/>
                <a:cs typeface="Calibri"/>
              </a:rPr>
              <a:t>Ressources en interne</a:t>
            </a:r>
          </a:p>
          <a:p>
            <a:pPr marL="142240" indent="-142240">
              <a:lnSpc>
                <a:spcPts val="2072"/>
              </a:lnSpc>
              <a:buFont typeface="Arial"/>
              <a:buChar char="•"/>
            </a:pPr>
            <a:r>
              <a:rPr lang="fr-FR" sz="1100" dirty="0">
                <a:latin typeface="Fira Sans Light"/>
                <a:ea typeface="Calibri"/>
                <a:cs typeface="Calibri"/>
              </a:rPr>
              <a:t>Ecosystème autour du projet</a:t>
            </a:r>
          </a:p>
          <a:p>
            <a:pPr marL="142240" indent="-142240">
              <a:lnSpc>
                <a:spcPts val="2072"/>
              </a:lnSpc>
              <a:buFont typeface="Arial"/>
              <a:buChar char="•"/>
            </a:pPr>
            <a:r>
              <a:rPr lang="fr-FR" sz="1100" dirty="0">
                <a:latin typeface="Fira Sans Light"/>
                <a:ea typeface="Calibri"/>
                <a:cs typeface="Calibri"/>
              </a:rPr>
              <a:t>Besoins en ressources humaines</a:t>
            </a:r>
          </a:p>
        </p:txBody>
      </p:sp>
      <p:sp>
        <p:nvSpPr>
          <p:cNvPr id="43" name="Shape 3">
            <a:extLst>
              <a:ext uri="{FF2B5EF4-FFF2-40B4-BE49-F238E27FC236}">
                <a16:creationId xmlns:a16="http://schemas.microsoft.com/office/drawing/2014/main" id="{560F4875-BD95-5446-4B16-97418531BC18}"/>
              </a:ext>
            </a:extLst>
          </p:cNvPr>
          <p:cNvSpPr/>
          <p:nvPr/>
        </p:nvSpPr>
        <p:spPr>
          <a:xfrm>
            <a:off x="2022885" y="4123389"/>
            <a:ext cx="2484968" cy="2348908"/>
          </a:xfrm>
          <a:prstGeom prst="roundRect">
            <a:avLst>
              <a:gd name="adj" fmla="val 2967"/>
            </a:avLst>
          </a:prstGeom>
          <a:solidFill>
            <a:srgbClr val="EEEEEE"/>
          </a:solidFill>
          <a:ln w="12263">
            <a:noFill/>
            <a:prstDash val="solid"/>
          </a:ln>
        </p:spPr>
      </p:sp>
      <p:sp>
        <p:nvSpPr>
          <p:cNvPr id="44" name="Text 4">
            <a:extLst>
              <a:ext uri="{FF2B5EF4-FFF2-40B4-BE49-F238E27FC236}">
                <a16:creationId xmlns:a16="http://schemas.microsoft.com/office/drawing/2014/main" id="{77ED29AB-2CD5-B02B-3BF8-B1EC3B602E54}"/>
              </a:ext>
            </a:extLst>
          </p:cNvPr>
          <p:cNvSpPr/>
          <p:nvPr/>
        </p:nvSpPr>
        <p:spPr>
          <a:xfrm>
            <a:off x="2197511" y="4288722"/>
            <a:ext cx="1644551" cy="256977"/>
          </a:xfrm>
          <a:prstGeom prst="rect">
            <a:avLst/>
          </a:prstGeom>
          <a:noFill/>
          <a:ln/>
        </p:spPr>
        <p:txBody>
          <a:bodyPr wrap="none" lIns="76200" tIns="38100" rIns="76200" bIns="38100" rtlCol="0" anchor="t"/>
          <a:lstStyle>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a:lstStyle>
          <a:p>
            <a:pPr>
              <a:lnSpc>
                <a:spcPts val="2023"/>
              </a:lnSpc>
            </a:pPr>
            <a:r>
              <a:rPr lang="fr-FR" sz="1583" b="1" dirty="0">
                <a:latin typeface="Fira Sans Light"/>
                <a:ea typeface="Roboto"/>
                <a:cs typeface="Poppins"/>
              </a:rPr>
              <a:t>Attractivité financière</a:t>
            </a:r>
          </a:p>
        </p:txBody>
      </p:sp>
      <p:sp>
        <p:nvSpPr>
          <p:cNvPr id="45" name="Text 8">
            <a:extLst>
              <a:ext uri="{FF2B5EF4-FFF2-40B4-BE49-F238E27FC236}">
                <a16:creationId xmlns:a16="http://schemas.microsoft.com/office/drawing/2014/main" id="{07024FF4-0DAF-A1CA-F7FC-1AAE94638AA8}"/>
              </a:ext>
            </a:extLst>
          </p:cNvPr>
          <p:cNvSpPr/>
          <p:nvPr/>
        </p:nvSpPr>
        <p:spPr>
          <a:xfrm>
            <a:off x="2198468" y="4666006"/>
            <a:ext cx="2145010" cy="1451604"/>
          </a:xfrm>
          <a:prstGeom prst="rect">
            <a:avLst/>
          </a:prstGeom>
          <a:noFill/>
          <a:ln/>
        </p:spPr>
        <p:txBody>
          <a:bodyPr wrap="square" lIns="76200" tIns="38100" rIns="76200" bIns="38100" rtlCol="0" anchor="t"/>
          <a:lstStyle>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a:lstStyle>
          <a:p>
            <a:pPr marL="142240" indent="-142240">
              <a:lnSpc>
                <a:spcPts val="2072"/>
              </a:lnSpc>
              <a:buFont typeface="Arial"/>
              <a:buChar char="•"/>
            </a:pPr>
            <a:r>
              <a:rPr lang="fr-FR" sz="1100" dirty="0">
                <a:latin typeface="Fira Sans Light"/>
                <a:ea typeface="Calibri"/>
                <a:cs typeface="Calibri"/>
              </a:rPr>
              <a:t>Solidité du plan financier</a:t>
            </a:r>
            <a:endParaRPr lang="fr-FR" sz="1800" dirty="0"/>
          </a:p>
          <a:p>
            <a:pPr marL="142240" indent="-142240">
              <a:lnSpc>
                <a:spcPts val="2072"/>
              </a:lnSpc>
              <a:buFont typeface="Arial"/>
              <a:buChar char="•"/>
            </a:pPr>
            <a:r>
              <a:rPr lang="fr-FR" sz="1100" dirty="0" err="1">
                <a:latin typeface="Fira Sans Light"/>
                <a:ea typeface="Calibri"/>
                <a:cs typeface="Calibri"/>
              </a:rPr>
              <a:t>Levée.s</a:t>
            </a:r>
            <a:r>
              <a:rPr lang="fr-FR" sz="1100" dirty="0">
                <a:latin typeface="Fira Sans Light"/>
                <a:ea typeface="Calibri"/>
                <a:cs typeface="Calibri"/>
              </a:rPr>
              <a:t> de fonds</a:t>
            </a:r>
          </a:p>
          <a:p>
            <a:pPr marL="142240" indent="-142240">
              <a:lnSpc>
                <a:spcPts val="2072"/>
              </a:lnSpc>
              <a:buFont typeface="Arial"/>
              <a:buChar char="•"/>
            </a:pPr>
            <a:r>
              <a:rPr lang="fr-FR" sz="1100" dirty="0">
                <a:latin typeface="Fira Sans Light"/>
                <a:ea typeface="Calibri"/>
                <a:cs typeface="Calibri"/>
              </a:rPr>
              <a:t>Besoins en ressources financières</a:t>
            </a:r>
          </a:p>
        </p:txBody>
      </p:sp>
      <p:sp>
        <p:nvSpPr>
          <p:cNvPr id="46" name="Shape 3">
            <a:extLst>
              <a:ext uri="{FF2B5EF4-FFF2-40B4-BE49-F238E27FC236}">
                <a16:creationId xmlns:a16="http://schemas.microsoft.com/office/drawing/2014/main" id="{FE2CD84C-C8BE-EFDC-2D72-8DCEC4E5F5C4}"/>
              </a:ext>
            </a:extLst>
          </p:cNvPr>
          <p:cNvSpPr/>
          <p:nvPr/>
        </p:nvSpPr>
        <p:spPr>
          <a:xfrm>
            <a:off x="4699178" y="4123390"/>
            <a:ext cx="2484968" cy="2348908"/>
          </a:xfrm>
          <a:prstGeom prst="roundRect">
            <a:avLst>
              <a:gd name="adj" fmla="val 2967"/>
            </a:avLst>
          </a:prstGeom>
          <a:solidFill>
            <a:srgbClr val="EEEEEE"/>
          </a:solidFill>
          <a:ln w="12263">
            <a:noFill/>
            <a:prstDash val="solid"/>
          </a:ln>
        </p:spPr>
      </p:sp>
      <p:sp>
        <p:nvSpPr>
          <p:cNvPr id="47" name="Text 4">
            <a:extLst>
              <a:ext uri="{FF2B5EF4-FFF2-40B4-BE49-F238E27FC236}">
                <a16:creationId xmlns:a16="http://schemas.microsoft.com/office/drawing/2014/main" id="{B6FBB003-082F-2DCB-CEE6-B724108FC4CF}"/>
              </a:ext>
            </a:extLst>
          </p:cNvPr>
          <p:cNvSpPr/>
          <p:nvPr/>
        </p:nvSpPr>
        <p:spPr>
          <a:xfrm>
            <a:off x="4873804" y="4298014"/>
            <a:ext cx="1644551" cy="256977"/>
          </a:xfrm>
          <a:prstGeom prst="rect">
            <a:avLst/>
          </a:prstGeom>
          <a:noFill/>
          <a:ln/>
        </p:spPr>
        <p:txBody>
          <a:bodyPr wrap="none" lIns="76200" tIns="38100" rIns="76200" bIns="38100" rtlCol="0" anchor="t"/>
          <a:lstStyle>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a:lstStyle>
          <a:p>
            <a:pPr>
              <a:lnSpc>
                <a:spcPts val="2023"/>
              </a:lnSpc>
            </a:pPr>
            <a:r>
              <a:rPr lang="fr-FR" sz="1583" b="1" dirty="0">
                <a:latin typeface="Fira Sans Light"/>
                <a:ea typeface="Roboto"/>
                <a:cs typeface="Poppins"/>
              </a:rPr>
              <a:t>Potentiel du projet</a:t>
            </a:r>
          </a:p>
        </p:txBody>
      </p:sp>
      <p:sp>
        <p:nvSpPr>
          <p:cNvPr id="48" name="Text 8">
            <a:extLst>
              <a:ext uri="{FF2B5EF4-FFF2-40B4-BE49-F238E27FC236}">
                <a16:creationId xmlns:a16="http://schemas.microsoft.com/office/drawing/2014/main" id="{7606C2AD-094E-C825-8503-5957847B0808}"/>
              </a:ext>
            </a:extLst>
          </p:cNvPr>
          <p:cNvSpPr/>
          <p:nvPr/>
        </p:nvSpPr>
        <p:spPr>
          <a:xfrm>
            <a:off x="4865467" y="4675299"/>
            <a:ext cx="2275107" cy="1451604"/>
          </a:xfrm>
          <a:prstGeom prst="rect">
            <a:avLst/>
          </a:prstGeom>
          <a:noFill/>
          <a:ln/>
        </p:spPr>
        <p:txBody>
          <a:bodyPr wrap="square" lIns="76200" tIns="38100" rIns="76200" bIns="38100" rtlCol="0" anchor="t"/>
          <a:lstStyle>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a:lstStyle>
          <a:p>
            <a:pPr marL="142869" indent="-142869">
              <a:lnSpc>
                <a:spcPts val="2072"/>
              </a:lnSpc>
              <a:buFont typeface="Arial"/>
              <a:buChar char="•"/>
            </a:pPr>
            <a:r>
              <a:rPr lang="fr-FR" sz="1100">
                <a:latin typeface="Fira Sans Light"/>
                <a:ea typeface="Calibri"/>
                <a:cs typeface="Calibri"/>
              </a:rPr>
              <a:t>Faisabilité et développement technique</a:t>
            </a:r>
            <a:endParaRPr lang="fr-FR" sz="1600">
              <a:latin typeface="Fira Sans Light"/>
              <a:ea typeface="Calibri"/>
              <a:cs typeface="Calibri"/>
            </a:endParaRPr>
          </a:p>
          <a:p>
            <a:pPr marL="142869" indent="-142869">
              <a:lnSpc>
                <a:spcPts val="2072"/>
              </a:lnSpc>
              <a:buFont typeface="Arial"/>
              <a:buChar char="•"/>
            </a:pPr>
            <a:r>
              <a:rPr lang="fr-FR" sz="1100">
                <a:latin typeface="Fira Sans Light"/>
                <a:ea typeface="Calibri"/>
                <a:cs typeface="Calibri"/>
              </a:rPr>
              <a:t>Potentiel de développement commercial</a:t>
            </a:r>
          </a:p>
          <a:p>
            <a:pPr marL="142869" indent="-142869">
              <a:lnSpc>
                <a:spcPts val="2072"/>
              </a:lnSpc>
              <a:buFont typeface="Arial"/>
              <a:buChar char="•"/>
            </a:pPr>
            <a:r>
              <a:rPr lang="fr-FR" sz="1100">
                <a:latin typeface="Fira Sans Light"/>
                <a:ea typeface="Calibri"/>
                <a:cs typeface="Calibri"/>
              </a:rPr>
              <a:t>Capacité d'adaptation au marché</a:t>
            </a:r>
          </a:p>
        </p:txBody>
      </p:sp>
      <p:sp>
        <p:nvSpPr>
          <p:cNvPr id="49" name="Shape 3">
            <a:extLst>
              <a:ext uri="{FF2B5EF4-FFF2-40B4-BE49-F238E27FC236}">
                <a16:creationId xmlns:a16="http://schemas.microsoft.com/office/drawing/2014/main" id="{B7068932-1858-DFAB-71FA-F060387803C5}"/>
              </a:ext>
            </a:extLst>
          </p:cNvPr>
          <p:cNvSpPr/>
          <p:nvPr/>
        </p:nvSpPr>
        <p:spPr>
          <a:xfrm>
            <a:off x="7394056" y="4132683"/>
            <a:ext cx="2484968" cy="2348908"/>
          </a:xfrm>
          <a:prstGeom prst="roundRect">
            <a:avLst>
              <a:gd name="adj" fmla="val 2967"/>
            </a:avLst>
          </a:prstGeom>
          <a:solidFill>
            <a:srgbClr val="EEEEEE"/>
          </a:solidFill>
          <a:ln w="12263">
            <a:noFill/>
            <a:prstDash val="solid"/>
          </a:ln>
        </p:spPr>
      </p:sp>
      <p:sp>
        <p:nvSpPr>
          <p:cNvPr id="50" name="Text 4">
            <a:extLst>
              <a:ext uri="{FF2B5EF4-FFF2-40B4-BE49-F238E27FC236}">
                <a16:creationId xmlns:a16="http://schemas.microsoft.com/office/drawing/2014/main" id="{642382FA-33C0-27A7-1EA2-67D8DA107EAB}"/>
              </a:ext>
            </a:extLst>
          </p:cNvPr>
          <p:cNvSpPr/>
          <p:nvPr/>
        </p:nvSpPr>
        <p:spPr>
          <a:xfrm>
            <a:off x="7568682" y="4307307"/>
            <a:ext cx="1644551" cy="256977"/>
          </a:xfrm>
          <a:prstGeom prst="rect">
            <a:avLst/>
          </a:prstGeom>
          <a:noFill/>
          <a:ln/>
        </p:spPr>
        <p:txBody>
          <a:bodyPr wrap="none" lIns="76200" tIns="38100" rIns="76200" bIns="38100" rtlCol="0" anchor="t"/>
          <a:lstStyle>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a:lstStyle>
          <a:p>
            <a:pPr>
              <a:lnSpc>
                <a:spcPts val="2023"/>
              </a:lnSpc>
            </a:pPr>
            <a:r>
              <a:rPr lang="fr-FR" sz="1583" b="1">
                <a:latin typeface="Fira Sans Light"/>
                <a:ea typeface="Roboto"/>
                <a:cs typeface="Poppins"/>
              </a:rPr>
              <a:t>Résultat</a:t>
            </a:r>
          </a:p>
        </p:txBody>
      </p:sp>
      <p:sp>
        <p:nvSpPr>
          <p:cNvPr id="51" name="Text 8">
            <a:extLst>
              <a:ext uri="{FF2B5EF4-FFF2-40B4-BE49-F238E27FC236}">
                <a16:creationId xmlns:a16="http://schemas.microsoft.com/office/drawing/2014/main" id="{8A2AAB9E-F234-ADF1-9619-B320F65CD2E8}"/>
              </a:ext>
            </a:extLst>
          </p:cNvPr>
          <p:cNvSpPr/>
          <p:nvPr/>
        </p:nvSpPr>
        <p:spPr>
          <a:xfrm>
            <a:off x="7569638" y="4712470"/>
            <a:ext cx="2145010" cy="1451604"/>
          </a:xfrm>
          <a:prstGeom prst="rect">
            <a:avLst/>
          </a:prstGeom>
          <a:noFill/>
          <a:ln/>
        </p:spPr>
        <p:txBody>
          <a:bodyPr wrap="square" lIns="76200" tIns="38100" rIns="76200" bIns="38100" rtlCol="0" anchor="t"/>
          <a:lstStyle>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a:lstStyle>
          <a:p>
            <a:pPr marL="142869" indent="-142869">
              <a:lnSpc>
                <a:spcPts val="2072"/>
              </a:lnSpc>
              <a:buFont typeface="Arial"/>
              <a:buChar char="•"/>
            </a:pPr>
            <a:r>
              <a:rPr lang="fr-FR" sz="1100">
                <a:latin typeface="Fira Sans Light"/>
                <a:ea typeface="Calibri"/>
                <a:cs typeface="Calibri"/>
              </a:rPr>
              <a:t>En pourcentage</a:t>
            </a:r>
          </a:p>
          <a:p>
            <a:pPr marL="142869" indent="-142869">
              <a:lnSpc>
                <a:spcPts val="2072"/>
              </a:lnSpc>
              <a:buFont typeface="Arial"/>
              <a:buChar char="•"/>
            </a:pPr>
            <a:r>
              <a:rPr lang="fr-FR" sz="1100">
                <a:latin typeface="Fira Sans Light"/>
                <a:ea typeface="Calibri"/>
                <a:cs typeface="Calibri"/>
              </a:rPr>
              <a:t>Sont retenus les projets dont le résultat est</a:t>
            </a:r>
            <a:r>
              <a:rPr lang="fr-FR" sz="1100" b="1">
                <a:solidFill>
                  <a:srgbClr val="EB5C18"/>
                </a:solidFill>
                <a:latin typeface="Fira Sans Light"/>
                <a:ea typeface="Calibri"/>
                <a:cs typeface="Calibri"/>
              </a:rPr>
              <a:t> supérieur à 60%</a:t>
            </a:r>
          </a:p>
          <a:p>
            <a:pPr marL="142869" indent="-142869">
              <a:lnSpc>
                <a:spcPts val="2072"/>
              </a:lnSpc>
              <a:buFont typeface="Arial"/>
              <a:buChar char="•"/>
            </a:pPr>
            <a:endParaRPr lang="fr-FR" sz="1100">
              <a:latin typeface="Fira Sans Light"/>
              <a:ea typeface="Calibri"/>
              <a:cs typeface="Calibri"/>
            </a:endParaRPr>
          </a:p>
        </p:txBody>
      </p:sp>
    </p:spTree>
    <p:extLst>
      <p:ext uri="{BB962C8B-B14F-4D97-AF65-F5344CB8AC3E}">
        <p14:creationId xmlns:p14="http://schemas.microsoft.com/office/powerpoint/2010/main" val="248792598"/>
      </p:ext>
    </p:extLst>
  </p:cSld>
  <p:clrMapOvr>
    <a:masterClrMapping/>
  </p:clrMapOvr>
</p:sld>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e59e2a7-77d9-472f-898a-3c8b6ba24e8d">
      <Terms xmlns="http://schemas.microsoft.com/office/infopath/2007/PartnerControls"/>
    </lcf76f155ced4ddcb4097134ff3c332f>
    <TaxCatchAll xmlns="70eb3965-b895-4213-a8ee-6701ba077444" xsi:nil="true"/>
    <SharedWithUsers xmlns="70eb3965-b895-4213-a8ee-6701ba077444">
      <UserInfo>
        <DisplayName>sebastien.vercruysse</DisplayName>
        <AccountId>38</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FC5B8D6CBA53D4ABD8352138DB4DBD3" ma:contentTypeVersion="12" ma:contentTypeDescription="Crée un document." ma:contentTypeScope="" ma:versionID="2fed4025f03a368f259d54a34fb7cc54">
  <xsd:schema xmlns:xsd="http://www.w3.org/2001/XMLSchema" xmlns:xs="http://www.w3.org/2001/XMLSchema" xmlns:p="http://schemas.microsoft.com/office/2006/metadata/properties" xmlns:ns2="8e59e2a7-77d9-472f-898a-3c8b6ba24e8d" xmlns:ns3="70eb3965-b895-4213-a8ee-6701ba077444" targetNamespace="http://schemas.microsoft.com/office/2006/metadata/properties" ma:root="true" ma:fieldsID="50514d0559ae1af826d7d8ad354de50f" ns2:_="" ns3:_="">
    <xsd:import namespace="8e59e2a7-77d9-472f-898a-3c8b6ba24e8d"/>
    <xsd:import namespace="70eb3965-b895-4213-a8ee-6701ba07744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59e2a7-77d9-472f-898a-3c8b6ba24e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Balises d’images" ma:readOnly="false" ma:fieldId="{5cf76f15-5ced-4ddc-b409-7134ff3c332f}" ma:taxonomyMulti="true" ma:sspId="cd691a2c-4e27-4349-87f0-200fa0977d3b"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0eb3965-b895-4213-a8ee-6701ba077444"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c9f10594-5c83-4762-8a22-7b0f517cb548}" ma:internalName="TaxCatchAll" ma:showField="CatchAllData" ma:web="70eb3965-b895-4213-a8ee-6701ba077444">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ACE3D4D-F6D6-41F8-ADEC-9E6A4CDD6DD6}">
  <ds:schemaRefs>
    <ds:schemaRef ds:uri="http://schemas.microsoft.com/office/2006/metadata/properties"/>
    <ds:schemaRef ds:uri="http://schemas.microsoft.com/office/infopath/2007/PartnerControls"/>
    <ds:schemaRef ds:uri="8e59e2a7-77d9-472f-898a-3c8b6ba24e8d"/>
    <ds:schemaRef ds:uri="70eb3965-b895-4213-a8ee-6701ba077444"/>
  </ds:schemaRefs>
</ds:datastoreItem>
</file>

<file path=customXml/itemProps2.xml><?xml version="1.0" encoding="utf-8"?>
<ds:datastoreItem xmlns:ds="http://schemas.openxmlformats.org/officeDocument/2006/customXml" ds:itemID="{4314530A-9A7F-4639-A011-1F4080D825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e59e2a7-77d9-472f-898a-3c8b6ba24e8d"/>
    <ds:schemaRef ds:uri="70eb3965-b895-4213-a8ee-6701ba0774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23EE78F-6B4F-46D5-AF6F-BB3FF686FC8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867</Words>
  <Application>Microsoft Office PowerPoint</Application>
  <PresentationFormat>Widescreen</PresentationFormat>
  <Paragraphs>113</Paragraphs>
  <Slides>12</Slides>
  <Notes>7</Notes>
  <HiddenSlides>3</HiddenSlides>
  <MMClips>0</MMClips>
  <ScaleCrop>false</ScaleCrop>
  <HeadingPairs>
    <vt:vector size="4" baseType="variant">
      <vt:variant>
        <vt:lpstr>Theme</vt:lpstr>
      </vt:variant>
      <vt:variant>
        <vt:i4>2</vt:i4>
      </vt:variant>
      <vt:variant>
        <vt:lpstr>Slide Titles</vt:lpstr>
      </vt:variant>
      <vt:variant>
        <vt:i4>12</vt:i4>
      </vt:variant>
    </vt:vector>
  </HeadingPairs>
  <TitlesOfParts>
    <vt:vector size="14" baseType="lpstr">
      <vt:lpstr>Conception personnalisée</vt:lpstr>
      <vt:lpstr>1_Office Theme</vt:lpstr>
      <vt:lpstr>PowerPoint Presentation</vt:lpstr>
      <vt:lpstr>PowerPoint Presentation</vt:lpstr>
      <vt:lpstr>PowerPoint Presentation</vt:lpstr>
      <vt:lpstr>NOTRE CONSTAT</vt:lpstr>
      <vt:lpstr>TECH &amp; FACTORY</vt:lpstr>
      <vt:lpstr>PowerPoint Presentation</vt:lpstr>
      <vt:lpstr>MAGMA Pack R&amp;D Un accompagnement imaginé et conçu pour les startups industrielles</vt:lpstr>
      <vt:lpstr>MAGMA Pack Prod : Un accompagnement imaginé et conçu pour les startups industrielles</vt:lpstr>
      <vt:lpstr>MAGMA Pack Invest : Un accompagnement imaginé et conçu pour les startups industrielles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Sébastien VERCRUYSSE</dc:creator>
  <cp:lastModifiedBy>Sébastien VERCRUYSSE</cp:lastModifiedBy>
  <cp:revision>714</cp:revision>
  <dcterms:created xsi:type="dcterms:W3CDTF">2022-09-15T10:47:20Z</dcterms:created>
  <dcterms:modified xsi:type="dcterms:W3CDTF">2024-03-18T14:09:14Z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0x010100DFC5B8D6CBA53D4ABD8352138DB4DBD3</vt:lpwstr>
  </property>
  <property fmtid="{D5CDD505-2E9C-101B-9397-08002B2CF9AE}" pid="3" name="MediaServiceImageTags">
    <vt:lpwstr/>
  </property>
</Properties>
</file>